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4" r:id="rId2"/>
    <p:sldId id="279" r:id="rId3"/>
    <p:sldId id="257" r:id="rId4"/>
    <p:sldId id="302" r:id="rId5"/>
    <p:sldId id="313" r:id="rId6"/>
    <p:sldId id="304" r:id="rId7"/>
    <p:sldId id="289" r:id="rId8"/>
    <p:sldId id="294" r:id="rId9"/>
    <p:sldId id="258" r:id="rId10"/>
    <p:sldId id="301" r:id="rId11"/>
    <p:sldId id="295" r:id="rId12"/>
    <p:sldId id="275" r:id="rId13"/>
    <p:sldId id="296" r:id="rId14"/>
    <p:sldId id="297" r:id="rId15"/>
    <p:sldId id="298" r:id="rId16"/>
    <p:sldId id="308" r:id="rId17"/>
    <p:sldId id="300" r:id="rId18"/>
    <p:sldId id="276" r:id="rId19"/>
    <p:sldId id="256" r:id="rId20"/>
    <p:sldId id="310" r:id="rId21"/>
    <p:sldId id="291" r:id="rId22"/>
    <p:sldId id="285" r:id="rId23"/>
    <p:sldId id="282" r:id="rId24"/>
    <p:sldId id="286" r:id="rId25"/>
    <p:sldId id="287" r:id="rId26"/>
    <p:sldId id="288" r:id="rId27"/>
    <p:sldId id="290" r:id="rId28"/>
    <p:sldId id="272" r:id="rId29"/>
    <p:sldId id="273" r:id="rId30"/>
    <p:sldId id="264" r:id="rId31"/>
    <p:sldId id="265" r:id="rId32"/>
    <p:sldId id="268" r:id="rId33"/>
    <p:sldId id="269" r:id="rId34"/>
    <p:sldId id="306" r:id="rId35"/>
    <p:sldId id="270" r:id="rId36"/>
    <p:sldId id="307" r:id="rId37"/>
    <p:sldId id="312"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83" d="100"/>
          <a:sy n="83" d="100"/>
        </p:scale>
        <p:origin x="-1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437E4-1B47-4FB6-B1EA-EF349AD276F6}"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B6DA4-853E-4484-A191-903962A2CA5B}" type="slidenum">
              <a:rPr lang="en-US" smtClean="0"/>
              <a:t>‹#›</a:t>
            </a:fld>
            <a:endParaRPr lang="en-US"/>
          </a:p>
        </p:txBody>
      </p:sp>
    </p:spTree>
    <p:extLst>
      <p:ext uri="{BB962C8B-B14F-4D97-AF65-F5344CB8AC3E}">
        <p14:creationId xmlns:p14="http://schemas.microsoft.com/office/powerpoint/2010/main" val="16939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B6DA4-853E-4484-A191-903962A2CA5B}" type="slidenum">
              <a:rPr lang="en-US" smtClean="0"/>
              <a:t>1</a:t>
            </a:fld>
            <a:endParaRPr lang="en-US"/>
          </a:p>
        </p:txBody>
      </p:sp>
    </p:spTree>
    <p:extLst>
      <p:ext uri="{BB962C8B-B14F-4D97-AF65-F5344CB8AC3E}">
        <p14:creationId xmlns:p14="http://schemas.microsoft.com/office/powerpoint/2010/main" val="196697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474636-D0FB-48DB-B3F2-8DB5BC420DB6}" type="datetime1">
              <a:rPr lang="en-US" smtClean="0"/>
              <a:t>6/14/2021</a:t>
            </a:fld>
            <a:endParaRPr lang="en-US"/>
          </a:p>
        </p:txBody>
      </p:sp>
      <p:sp>
        <p:nvSpPr>
          <p:cNvPr id="5" name="Footer Placeholder 4"/>
          <p:cNvSpPr>
            <a:spLocks noGrp="1"/>
          </p:cNvSpPr>
          <p:nvPr>
            <p:ph type="ftr" sz="quarter" idx="11"/>
          </p:nvPr>
        </p:nvSpPr>
        <p:spPr/>
        <p:txBody>
          <a:bodyPr/>
          <a:lstStyle/>
          <a:p>
            <a:r>
              <a:rPr lang="en-US" smtClean="0"/>
              <a:t>Dr.FAKHRJOU</a:t>
            </a:r>
            <a:endParaRPr lang="en-US"/>
          </a:p>
        </p:txBody>
      </p:sp>
      <p:sp>
        <p:nvSpPr>
          <p:cNvPr id="6" name="Slide Number Placeholder 5"/>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14808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8131C-1DF0-46F2-A623-E59795DD6738}" type="datetime1">
              <a:rPr lang="en-US" smtClean="0"/>
              <a:t>6/14/2021</a:t>
            </a:fld>
            <a:endParaRPr lang="en-US"/>
          </a:p>
        </p:txBody>
      </p:sp>
      <p:sp>
        <p:nvSpPr>
          <p:cNvPr id="5" name="Footer Placeholder 4"/>
          <p:cNvSpPr>
            <a:spLocks noGrp="1"/>
          </p:cNvSpPr>
          <p:nvPr>
            <p:ph type="ftr" sz="quarter" idx="11"/>
          </p:nvPr>
        </p:nvSpPr>
        <p:spPr/>
        <p:txBody>
          <a:bodyPr/>
          <a:lstStyle/>
          <a:p>
            <a:r>
              <a:rPr lang="en-US" smtClean="0"/>
              <a:t>Dr.FAKHRJOU</a:t>
            </a:r>
            <a:endParaRPr lang="en-US"/>
          </a:p>
        </p:txBody>
      </p:sp>
      <p:sp>
        <p:nvSpPr>
          <p:cNvPr id="6" name="Slide Number Placeholder 5"/>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233551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1700D-CEBE-473C-B644-338915DFBE4A}" type="datetime1">
              <a:rPr lang="en-US" smtClean="0"/>
              <a:t>6/14/2021</a:t>
            </a:fld>
            <a:endParaRPr lang="en-US"/>
          </a:p>
        </p:txBody>
      </p:sp>
      <p:sp>
        <p:nvSpPr>
          <p:cNvPr id="5" name="Footer Placeholder 4"/>
          <p:cNvSpPr>
            <a:spLocks noGrp="1"/>
          </p:cNvSpPr>
          <p:nvPr>
            <p:ph type="ftr" sz="quarter" idx="11"/>
          </p:nvPr>
        </p:nvSpPr>
        <p:spPr/>
        <p:txBody>
          <a:bodyPr/>
          <a:lstStyle/>
          <a:p>
            <a:r>
              <a:rPr lang="en-US" smtClean="0"/>
              <a:t>Dr.FAKHRJOU</a:t>
            </a:r>
            <a:endParaRPr lang="en-US"/>
          </a:p>
        </p:txBody>
      </p:sp>
      <p:sp>
        <p:nvSpPr>
          <p:cNvPr id="6" name="Slide Number Placeholder 5"/>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324050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C9E04-F60A-4FA5-A3E7-C009DE622C66}" type="datetime1">
              <a:rPr lang="en-US" smtClean="0"/>
              <a:t>6/14/2021</a:t>
            </a:fld>
            <a:endParaRPr lang="en-US"/>
          </a:p>
        </p:txBody>
      </p:sp>
      <p:sp>
        <p:nvSpPr>
          <p:cNvPr id="5" name="Footer Placeholder 4"/>
          <p:cNvSpPr>
            <a:spLocks noGrp="1"/>
          </p:cNvSpPr>
          <p:nvPr>
            <p:ph type="ftr" sz="quarter" idx="11"/>
          </p:nvPr>
        </p:nvSpPr>
        <p:spPr/>
        <p:txBody>
          <a:bodyPr/>
          <a:lstStyle/>
          <a:p>
            <a:r>
              <a:rPr lang="en-US" smtClean="0"/>
              <a:t>Dr.FAKHRJOU</a:t>
            </a:r>
            <a:endParaRPr lang="en-US"/>
          </a:p>
        </p:txBody>
      </p:sp>
      <p:sp>
        <p:nvSpPr>
          <p:cNvPr id="6" name="Slide Number Placeholder 5"/>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62506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FCD24-026E-418D-BBAE-9700D0BEFF73}" type="datetime1">
              <a:rPr lang="en-US" smtClean="0"/>
              <a:t>6/14/2021</a:t>
            </a:fld>
            <a:endParaRPr lang="en-US"/>
          </a:p>
        </p:txBody>
      </p:sp>
      <p:sp>
        <p:nvSpPr>
          <p:cNvPr id="5" name="Footer Placeholder 4"/>
          <p:cNvSpPr>
            <a:spLocks noGrp="1"/>
          </p:cNvSpPr>
          <p:nvPr>
            <p:ph type="ftr" sz="quarter" idx="11"/>
          </p:nvPr>
        </p:nvSpPr>
        <p:spPr/>
        <p:txBody>
          <a:bodyPr/>
          <a:lstStyle/>
          <a:p>
            <a:r>
              <a:rPr lang="en-US" smtClean="0"/>
              <a:t>Dr.FAKHRJOU</a:t>
            </a:r>
            <a:endParaRPr lang="en-US"/>
          </a:p>
        </p:txBody>
      </p:sp>
      <p:sp>
        <p:nvSpPr>
          <p:cNvPr id="6" name="Slide Number Placeholder 5"/>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1771837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EB3C96-AFA2-4BDB-A050-739E9DD13D9D}" type="datetime1">
              <a:rPr lang="en-US" smtClean="0"/>
              <a:t>6/14/2021</a:t>
            </a:fld>
            <a:endParaRPr lang="en-US"/>
          </a:p>
        </p:txBody>
      </p:sp>
      <p:sp>
        <p:nvSpPr>
          <p:cNvPr id="6" name="Footer Placeholder 5"/>
          <p:cNvSpPr>
            <a:spLocks noGrp="1"/>
          </p:cNvSpPr>
          <p:nvPr>
            <p:ph type="ftr" sz="quarter" idx="11"/>
          </p:nvPr>
        </p:nvSpPr>
        <p:spPr/>
        <p:txBody>
          <a:bodyPr/>
          <a:lstStyle/>
          <a:p>
            <a:r>
              <a:rPr lang="en-US" smtClean="0"/>
              <a:t>Dr.FAKHRJOU</a:t>
            </a:r>
            <a:endParaRPr lang="en-US"/>
          </a:p>
        </p:txBody>
      </p:sp>
      <p:sp>
        <p:nvSpPr>
          <p:cNvPr id="7" name="Slide Number Placeholder 6"/>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112600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D24E1-C3B0-4641-9DA7-242000930626}" type="datetime1">
              <a:rPr lang="en-US" smtClean="0"/>
              <a:t>6/14/2021</a:t>
            </a:fld>
            <a:endParaRPr lang="en-US"/>
          </a:p>
        </p:txBody>
      </p:sp>
      <p:sp>
        <p:nvSpPr>
          <p:cNvPr id="8" name="Footer Placeholder 7"/>
          <p:cNvSpPr>
            <a:spLocks noGrp="1"/>
          </p:cNvSpPr>
          <p:nvPr>
            <p:ph type="ftr" sz="quarter" idx="11"/>
          </p:nvPr>
        </p:nvSpPr>
        <p:spPr/>
        <p:txBody>
          <a:bodyPr/>
          <a:lstStyle/>
          <a:p>
            <a:r>
              <a:rPr lang="en-US" smtClean="0"/>
              <a:t>Dr.FAKHRJOU</a:t>
            </a:r>
            <a:endParaRPr lang="en-US"/>
          </a:p>
        </p:txBody>
      </p:sp>
      <p:sp>
        <p:nvSpPr>
          <p:cNvPr id="9" name="Slide Number Placeholder 8"/>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369387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C26F5-F7F2-4B32-9B3B-0C76A7AA175D}" type="datetime1">
              <a:rPr lang="en-US" smtClean="0"/>
              <a:t>6/14/2021</a:t>
            </a:fld>
            <a:endParaRPr lang="en-US"/>
          </a:p>
        </p:txBody>
      </p:sp>
      <p:sp>
        <p:nvSpPr>
          <p:cNvPr id="4" name="Footer Placeholder 3"/>
          <p:cNvSpPr>
            <a:spLocks noGrp="1"/>
          </p:cNvSpPr>
          <p:nvPr>
            <p:ph type="ftr" sz="quarter" idx="11"/>
          </p:nvPr>
        </p:nvSpPr>
        <p:spPr/>
        <p:txBody>
          <a:bodyPr/>
          <a:lstStyle/>
          <a:p>
            <a:r>
              <a:rPr lang="en-US" smtClean="0"/>
              <a:t>Dr.FAKHRJOU</a:t>
            </a:r>
            <a:endParaRPr lang="en-US"/>
          </a:p>
        </p:txBody>
      </p:sp>
      <p:sp>
        <p:nvSpPr>
          <p:cNvPr id="5" name="Slide Number Placeholder 4"/>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329856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1F53-3E3C-4CC2-ACC3-348115A8524E}" type="datetime1">
              <a:rPr lang="en-US" smtClean="0"/>
              <a:t>6/14/2021</a:t>
            </a:fld>
            <a:endParaRPr lang="en-US"/>
          </a:p>
        </p:txBody>
      </p:sp>
      <p:sp>
        <p:nvSpPr>
          <p:cNvPr id="3" name="Footer Placeholder 2"/>
          <p:cNvSpPr>
            <a:spLocks noGrp="1"/>
          </p:cNvSpPr>
          <p:nvPr>
            <p:ph type="ftr" sz="quarter" idx="11"/>
          </p:nvPr>
        </p:nvSpPr>
        <p:spPr/>
        <p:txBody>
          <a:bodyPr/>
          <a:lstStyle/>
          <a:p>
            <a:r>
              <a:rPr lang="en-US" smtClean="0"/>
              <a:t>Dr.FAKHRJOU</a:t>
            </a:r>
            <a:endParaRPr lang="en-US"/>
          </a:p>
        </p:txBody>
      </p:sp>
      <p:sp>
        <p:nvSpPr>
          <p:cNvPr id="4" name="Slide Number Placeholder 3"/>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174890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53A2A-5427-4020-8244-417C96AD9ED3}" type="datetime1">
              <a:rPr lang="en-US" smtClean="0"/>
              <a:t>6/14/2021</a:t>
            </a:fld>
            <a:endParaRPr lang="en-US"/>
          </a:p>
        </p:txBody>
      </p:sp>
      <p:sp>
        <p:nvSpPr>
          <p:cNvPr id="6" name="Footer Placeholder 5"/>
          <p:cNvSpPr>
            <a:spLocks noGrp="1"/>
          </p:cNvSpPr>
          <p:nvPr>
            <p:ph type="ftr" sz="quarter" idx="11"/>
          </p:nvPr>
        </p:nvSpPr>
        <p:spPr/>
        <p:txBody>
          <a:bodyPr/>
          <a:lstStyle/>
          <a:p>
            <a:r>
              <a:rPr lang="en-US" smtClean="0"/>
              <a:t>Dr.FAKHRJOU</a:t>
            </a:r>
            <a:endParaRPr lang="en-US"/>
          </a:p>
        </p:txBody>
      </p:sp>
      <p:sp>
        <p:nvSpPr>
          <p:cNvPr id="7" name="Slide Number Placeholder 6"/>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421743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EBA767-CFA8-4CBD-AE9B-64E763C650A0}" type="datetime1">
              <a:rPr lang="en-US" smtClean="0"/>
              <a:t>6/14/2021</a:t>
            </a:fld>
            <a:endParaRPr lang="en-US"/>
          </a:p>
        </p:txBody>
      </p:sp>
      <p:sp>
        <p:nvSpPr>
          <p:cNvPr id="6" name="Footer Placeholder 5"/>
          <p:cNvSpPr>
            <a:spLocks noGrp="1"/>
          </p:cNvSpPr>
          <p:nvPr>
            <p:ph type="ftr" sz="quarter" idx="11"/>
          </p:nvPr>
        </p:nvSpPr>
        <p:spPr/>
        <p:txBody>
          <a:bodyPr/>
          <a:lstStyle/>
          <a:p>
            <a:r>
              <a:rPr lang="en-US" smtClean="0"/>
              <a:t>Dr.FAKHRJOU</a:t>
            </a:r>
            <a:endParaRPr lang="en-US"/>
          </a:p>
        </p:txBody>
      </p:sp>
      <p:sp>
        <p:nvSpPr>
          <p:cNvPr id="7" name="Slide Number Placeholder 6"/>
          <p:cNvSpPr>
            <a:spLocks noGrp="1"/>
          </p:cNvSpPr>
          <p:nvPr>
            <p:ph type="sldNum" sz="quarter" idx="12"/>
          </p:nvPr>
        </p:nvSpPr>
        <p:spPr/>
        <p:txBody>
          <a:bodyPr/>
          <a:lstStyle/>
          <a:p>
            <a:fld id="{B3337BF2-A9B6-4470-8198-3FDF774EB144}" type="slidenum">
              <a:rPr lang="en-US" smtClean="0"/>
              <a:t>‹#›</a:t>
            </a:fld>
            <a:endParaRPr lang="en-US"/>
          </a:p>
        </p:txBody>
      </p:sp>
    </p:spTree>
    <p:extLst>
      <p:ext uri="{BB962C8B-B14F-4D97-AF65-F5344CB8AC3E}">
        <p14:creationId xmlns:p14="http://schemas.microsoft.com/office/powerpoint/2010/main" val="127120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A0ABE-0AA0-4E19-A75F-EF65764CC7F5}" type="datetime1">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Dr.FAKHRJOU</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37BF2-A9B6-4470-8198-3FDF774EB144}" type="slidenum">
              <a:rPr lang="en-US" smtClean="0"/>
              <a:t>‹#›</a:t>
            </a:fld>
            <a:endParaRPr lang="en-US"/>
          </a:p>
        </p:txBody>
      </p:sp>
    </p:spTree>
    <p:extLst>
      <p:ext uri="{BB962C8B-B14F-4D97-AF65-F5344CB8AC3E}">
        <p14:creationId xmlns:p14="http://schemas.microsoft.com/office/powerpoint/2010/main" val="2231151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athologyoutlines.com/topic/stainser.html" TargetMode="External"/><Relationship Id="rId2" Type="http://schemas.openxmlformats.org/officeDocument/2006/relationships/hyperlink" Target="https://www.ncbi.nlm.nih.gov/pubmed/29315431" TargetMode="External"/><Relationship Id="rId1" Type="http://schemas.openxmlformats.org/officeDocument/2006/relationships/slideLayout" Target="../slideLayouts/slideLayout2.xml"/><Relationship Id="rId5" Type="http://schemas.openxmlformats.org/officeDocument/2006/relationships/hyperlink" Target="https://www.pathologyoutlines.com/topic/stainsbreasther2.html" TargetMode="External"/><Relationship Id="rId4" Type="http://schemas.openxmlformats.org/officeDocument/2006/relationships/hyperlink" Target="https://www.pathologyoutlines.com/topic/stainsprog.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ubmed/26447897" TargetMode="External"/><Relationship Id="rId7" Type="http://schemas.openxmlformats.org/officeDocument/2006/relationships/hyperlink" Target="https://www.pathologyoutlines.com/topic/stainssox10.html" TargetMode="External"/><Relationship Id="rId2" Type="http://schemas.openxmlformats.org/officeDocument/2006/relationships/hyperlink" Target="https://www.pathologyoutlines.com/topic/stainsgata3.html" TargetMode="External"/><Relationship Id="rId1" Type="http://schemas.openxmlformats.org/officeDocument/2006/relationships/slideLayout" Target="../slideLayouts/slideLayout2.xml"/><Relationship Id="rId6" Type="http://schemas.openxmlformats.org/officeDocument/2006/relationships/hyperlink" Target="https://www.pathologyoutlines.com/topic/stainsmammaglobin.html" TargetMode="External"/><Relationship Id="rId5" Type="http://schemas.openxmlformats.org/officeDocument/2006/relationships/hyperlink" Target="https://www.pathologyoutlines.com/topic/stainsgcdfp15.html" TargetMode="External"/><Relationship Id="rId4" Type="http://schemas.openxmlformats.org/officeDocument/2006/relationships/hyperlink" Target="https://www.pathologyoutlines.com/topic/stainsck7.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stretch>
            <a:fillRect/>
          </a:stretch>
        </p:blipFill>
        <p:spPr>
          <a:xfrm>
            <a:off x="0" y="1"/>
            <a:ext cx="12213390" cy="6737684"/>
          </a:xfrm>
          <a:prstGeom prst="rect">
            <a:avLst/>
          </a:prstGeom>
        </p:spPr>
      </p:pic>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96873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378" y="365125"/>
            <a:ext cx="10066421" cy="260517"/>
          </a:xfrm>
        </p:spPr>
        <p:txBody>
          <a:bodyPr>
            <a:normAutofit fontScale="90000"/>
          </a:bodyPr>
          <a:lstStyle/>
          <a:p>
            <a:endParaRPr lang="en-US" dirty="0"/>
          </a:p>
        </p:txBody>
      </p:sp>
      <p:sp>
        <p:nvSpPr>
          <p:cNvPr id="3" name="Content Placeholder 2"/>
          <p:cNvSpPr>
            <a:spLocks noGrp="1"/>
          </p:cNvSpPr>
          <p:nvPr>
            <p:ph idx="1"/>
          </p:nvPr>
        </p:nvSpPr>
        <p:spPr>
          <a:xfrm>
            <a:off x="838200" y="1022684"/>
            <a:ext cx="10515600" cy="5154279"/>
          </a:xfrm>
        </p:spPr>
        <p:txBody>
          <a:bodyPr>
            <a:normAutofit/>
          </a:bodyPr>
          <a:lstStyle/>
          <a:p>
            <a:pPr marL="0" indent="0">
              <a:buNone/>
            </a:pPr>
            <a:r>
              <a:rPr lang="en-US" sz="3600" b="1" dirty="0" smtClean="0"/>
              <a:t>The </a:t>
            </a:r>
            <a:r>
              <a:rPr lang="en-US" sz="3600" b="1" dirty="0"/>
              <a:t>overall </a:t>
            </a:r>
            <a:r>
              <a:rPr lang="en-US" sz="3600" b="1" dirty="0" smtClean="0"/>
              <a:t>incidence of </a:t>
            </a:r>
            <a:r>
              <a:rPr lang="en-US" sz="3600" b="1" dirty="0"/>
              <a:t>metastatic involvement of this chain in patients with </a:t>
            </a:r>
            <a:r>
              <a:rPr lang="en-US" sz="3600" b="1" dirty="0" smtClean="0"/>
              <a:t>clinically detectable </a:t>
            </a:r>
            <a:r>
              <a:rPr lang="en-US" sz="3600" b="1" dirty="0"/>
              <a:t>axillary lymph node metastases </a:t>
            </a:r>
            <a:r>
              <a:rPr lang="en-US" sz="3600" b="1" dirty="0" smtClean="0"/>
              <a:t>is approximately </a:t>
            </a:r>
            <a:r>
              <a:rPr lang="en-US" sz="3600" b="1" dirty="0"/>
              <a:t>20</a:t>
            </a:r>
            <a:r>
              <a:rPr lang="en-US" sz="3600" b="1" dirty="0" smtClean="0"/>
              <a:t>%. </a:t>
            </a:r>
          </a:p>
          <a:p>
            <a:pPr marL="0" indent="0">
              <a:buNone/>
            </a:pPr>
            <a:r>
              <a:rPr lang="en-US" sz="3600" b="1" dirty="0" smtClean="0"/>
              <a:t>Rarely</a:t>
            </a:r>
            <a:r>
              <a:rPr lang="en-US" sz="3600" b="1" dirty="0"/>
              <a:t>, a metastatic lymph node will appear entirely necrotic </a:t>
            </a:r>
            <a:r>
              <a:rPr lang="en-US" sz="3600" b="1" dirty="0" smtClean="0"/>
              <a:t>and may </a:t>
            </a:r>
            <a:r>
              <a:rPr lang="en-US" sz="3600" b="1" dirty="0"/>
              <a:t>simulate an infectious process; </a:t>
            </a:r>
            <a:r>
              <a:rPr lang="en-US" sz="3600" b="1" dirty="0" err="1"/>
              <a:t>immunostains</a:t>
            </a:r>
            <a:r>
              <a:rPr lang="en-US" sz="3600" b="1" dirty="0"/>
              <a:t> for keratin </a:t>
            </a:r>
            <a:r>
              <a:rPr lang="en-US" sz="3600" b="1" dirty="0" smtClean="0"/>
              <a:t>may be </a:t>
            </a:r>
            <a:r>
              <a:rPr lang="en-US" sz="3600" b="1" dirty="0"/>
              <a:t>useful in aiding detection of necrotic tumor cells.</a:t>
            </a:r>
            <a:endParaRPr lang="en-US" sz="3600" b="1" dirty="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2052735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42" y="365126"/>
            <a:ext cx="10270958" cy="176296"/>
          </a:xfrm>
        </p:spPr>
        <p:txBody>
          <a:bodyPr>
            <a:normAutofit fontScale="90000"/>
          </a:bodyPr>
          <a:lstStyle/>
          <a:p>
            <a:endParaRPr lang="en-US" dirty="0"/>
          </a:p>
        </p:txBody>
      </p:sp>
      <p:sp>
        <p:nvSpPr>
          <p:cNvPr id="3" name="Content Placeholder 2"/>
          <p:cNvSpPr>
            <a:spLocks noGrp="1"/>
          </p:cNvSpPr>
          <p:nvPr>
            <p:ph idx="1"/>
          </p:nvPr>
        </p:nvSpPr>
        <p:spPr>
          <a:xfrm>
            <a:off x="838200" y="697832"/>
            <a:ext cx="10515600" cy="5479131"/>
          </a:xfrm>
        </p:spPr>
        <p:txBody>
          <a:bodyPr>
            <a:normAutofit fontScale="70000" lnSpcReduction="20000"/>
          </a:bodyPr>
          <a:lstStyle/>
          <a:p>
            <a:pPr marL="0" indent="0">
              <a:buNone/>
            </a:pPr>
            <a:r>
              <a:rPr lang="en-US" sz="4600" b="1" dirty="0" smtClean="0"/>
              <a:t>Axillary </a:t>
            </a:r>
            <a:r>
              <a:rPr lang="en-US" sz="4600" b="1" dirty="0"/>
              <a:t>lymph node metastases are present</a:t>
            </a:r>
          </a:p>
          <a:p>
            <a:pPr marL="0" indent="0">
              <a:buNone/>
            </a:pPr>
            <a:r>
              <a:rPr lang="en-US" sz="4600" b="1" dirty="0"/>
              <a:t>in approximately </a:t>
            </a:r>
            <a:r>
              <a:rPr lang="en-US" sz="4600" b="1" dirty="0" smtClean="0"/>
              <a:t>are </a:t>
            </a:r>
            <a:r>
              <a:rPr lang="en-US" sz="4600" b="1" dirty="0"/>
              <a:t>divided into levels according</a:t>
            </a:r>
          </a:p>
          <a:p>
            <a:pPr marL="0" indent="0">
              <a:buNone/>
            </a:pPr>
            <a:r>
              <a:rPr lang="en-US" sz="4600" b="1" dirty="0"/>
              <a:t>to their topographic relation with the insertion of the </a:t>
            </a:r>
            <a:r>
              <a:rPr lang="en-US" sz="4600" b="1" dirty="0" err="1"/>
              <a:t>pectoralis</a:t>
            </a:r>
            <a:endParaRPr lang="en-US" sz="4600" b="1" dirty="0"/>
          </a:p>
          <a:p>
            <a:pPr marL="0" indent="0">
              <a:buNone/>
            </a:pPr>
            <a:r>
              <a:rPr lang="en-US" sz="4600" b="1" dirty="0"/>
              <a:t>minor muscle:</a:t>
            </a:r>
          </a:p>
          <a:p>
            <a:pPr marL="0" indent="0">
              <a:buNone/>
            </a:pPr>
            <a:r>
              <a:rPr lang="en-US" sz="4600" b="1" dirty="0"/>
              <a:t>1/ Low or Proximal,</a:t>
            </a:r>
          </a:p>
          <a:p>
            <a:pPr marL="0" indent="0">
              <a:buNone/>
            </a:pPr>
            <a:r>
              <a:rPr lang="en-US" sz="4600" b="1" dirty="0" smtClean="0"/>
              <a:t>2</a:t>
            </a:r>
            <a:r>
              <a:rPr lang="en-US" sz="4600" b="1" dirty="0"/>
              <a:t>/ Medium, </a:t>
            </a:r>
          </a:p>
          <a:p>
            <a:pPr marL="0" indent="0">
              <a:buNone/>
            </a:pPr>
            <a:r>
              <a:rPr lang="en-US" sz="4600" b="1" dirty="0"/>
              <a:t>3/ High or Distal. </a:t>
            </a:r>
          </a:p>
          <a:p>
            <a:pPr marL="0" indent="0">
              <a:buNone/>
            </a:pPr>
            <a:r>
              <a:rPr lang="en-US" sz="4600" b="1" dirty="0"/>
              <a:t>When extensively involved by metastatic carcinoma, the axillary </a:t>
            </a:r>
            <a:r>
              <a:rPr lang="en-US" sz="4600" b="1" dirty="0" smtClean="0"/>
              <a:t>lymph nodes </a:t>
            </a:r>
            <a:r>
              <a:rPr lang="en-US" sz="4600" b="1" dirty="0"/>
              <a:t>are palpable, but the </a:t>
            </a:r>
            <a:r>
              <a:rPr lang="en-US" sz="4600" b="1" dirty="0">
                <a:solidFill>
                  <a:srgbClr val="FF0000"/>
                </a:solidFill>
              </a:rPr>
              <a:t>margin of error with clinical examination</a:t>
            </a:r>
          </a:p>
          <a:p>
            <a:pPr marL="0" indent="0">
              <a:buNone/>
            </a:pPr>
            <a:r>
              <a:rPr lang="en-US" sz="4600" b="1" dirty="0">
                <a:solidFill>
                  <a:srgbClr val="FF0000"/>
                </a:solidFill>
              </a:rPr>
              <a:t>is high.</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4244363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Sentinel Lymph node </a:t>
            </a:r>
            <a:r>
              <a:rPr lang="en-US" sz="3600" b="1" dirty="0" err="1" smtClean="0"/>
              <a:t>node</a:t>
            </a:r>
            <a:r>
              <a:rPr lang="en-US" sz="3600" b="1" dirty="0" smtClean="0"/>
              <a:t> </a:t>
            </a:r>
            <a:br>
              <a:rPr lang="en-US" sz="3600" b="1" dirty="0" smtClean="0"/>
            </a:br>
            <a:r>
              <a:rPr lang="en-US" sz="3600" b="1" dirty="0" err="1" smtClean="0"/>
              <a:t>Micrometastatic</a:t>
            </a:r>
            <a:r>
              <a:rPr lang="en-US" sz="3600" b="1" dirty="0" smtClean="0"/>
              <a:t> disease</a:t>
            </a:r>
            <a:endParaRPr lang="en-US" sz="3600" b="1" dirty="0"/>
          </a:p>
        </p:txBody>
      </p:sp>
      <p:sp>
        <p:nvSpPr>
          <p:cNvPr id="3" name="Content Placeholder 2"/>
          <p:cNvSpPr>
            <a:spLocks noGrp="1"/>
          </p:cNvSpPr>
          <p:nvPr>
            <p:ph idx="1"/>
          </p:nvPr>
        </p:nvSpPr>
        <p:spPr/>
        <p:txBody>
          <a:bodyPr/>
          <a:lstStyle/>
          <a:p>
            <a:pPr marL="0" indent="0">
              <a:buNone/>
            </a:pPr>
            <a:r>
              <a:rPr lang="en-US" b="1" dirty="0" smtClean="0"/>
              <a:t>Section </a:t>
            </a:r>
            <a:r>
              <a:rPr lang="en-US" b="1" dirty="0" err="1" smtClean="0"/>
              <a:t>prependicular</a:t>
            </a:r>
            <a:r>
              <a:rPr lang="en-US" b="1" dirty="0" smtClean="0"/>
              <a:t> to the long axis at 2-mm intervals, </a:t>
            </a:r>
            <a:r>
              <a:rPr lang="en-US" b="1" dirty="0" err="1" smtClean="0"/>
              <a:t>examin</a:t>
            </a:r>
            <a:r>
              <a:rPr lang="en-US" b="1" dirty="0" smtClean="0"/>
              <a:t> with H&amp;E and CK</a:t>
            </a:r>
            <a:endParaRPr lang="en-US" b="1" dirty="0"/>
          </a:p>
        </p:txBody>
      </p:sp>
      <p:pic>
        <p:nvPicPr>
          <p:cNvPr id="5" name="Content Placeholder 3"/>
          <p:cNvPicPr>
            <a:picLocks noChangeAspect="1"/>
          </p:cNvPicPr>
          <p:nvPr/>
        </p:nvPicPr>
        <p:blipFill>
          <a:blip r:embed="rId2"/>
          <a:stretch>
            <a:fillRect/>
          </a:stretch>
        </p:blipFill>
        <p:spPr>
          <a:xfrm>
            <a:off x="3308683" y="2493616"/>
            <a:ext cx="4420045" cy="3255987"/>
          </a:xfrm>
          <a:prstGeom prst="rect">
            <a:avLst/>
          </a:prstGeom>
        </p:spPr>
      </p:pic>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2851550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126" y="365126"/>
            <a:ext cx="10162674" cy="392864"/>
          </a:xfrm>
        </p:spPr>
        <p:txBody>
          <a:bodyPr>
            <a:normAutofit fontScale="90000"/>
          </a:bodyPr>
          <a:lstStyle/>
          <a:p>
            <a:endParaRPr lang="en-US" dirty="0"/>
          </a:p>
        </p:txBody>
      </p:sp>
      <p:sp>
        <p:nvSpPr>
          <p:cNvPr id="3" name="Content Placeholder 2"/>
          <p:cNvSpPr>
            <a:spLocks noGrp="1"/>
          </p:cNvSpPr>
          <p:nvPr>
            <p:ph idx="1"/>
          </p:nvPr>
        </p:nvSpPr>
        <p:spPr>
          <a:xfrm>
            <a:off x="838200" y="1143000"/>
            <a:ext cx="10515600" cy="5033963"/>
          </a:xfrm>
        </p:spPr>
        <p:txBody>
          <a:bodyPr>
            <a:normAutofit/>
          </a:bodyPr>
          <a:lstStyle/>
          <a:p>
            <a:pPr marL="0" indent="0">
              <a:buNone/>
            </a:pPr>
            <a:r>
              <a:rPr lang="en-US" sz="3200" b="1" dirty="0"/>
              <a:t>The main recognized types of inclusion are heterotopic breast epithelium (which </a:t>
            </a:r>
            <a:r>
              <a:rPr lang="en-US" sz="3200" b="1" dirty="0" err="1" smtClean="0"/>
              <a:t>demonstra</a:t>
            </a:r>
            <a:r>
              <a:rPr lang="en-US" sz="3200" b="1" dirty="0" err="1"/>
              <a:t>in</a:t>
            </a:r>
            <a:r>
              <a:rPr lang="en-US" sz="3200" b="1" dirty="0"/>
              <a:t> </a:t>
            </a:r>
            <a:r>
              <a:rPr lang="en-US" sz="3200" b="1" i="1" dirty="0"/>
              <a:t>Rosen’s Breast Pathology</a:t>
            </a:r>
            <a:r>
              <a:rPr lang="en-US" sz="3200" b="1" dirty="0"/>
              <a:t> textbook, the author references situations in which it is difficult to distinguish benign glandular inclusions from metastatic carcinoma and states that “metastasis derived from a primary breast carcinoma can only be excluded in this circumstance if a mastectomy is performed and the specimen is thoroughly </a:t>
            </a:r>
            <a:r>
              <a:rPr lang="en-US" sz="3200" b="1" dirty="0" smtClean="0"/>
              <a:t>studied.</a:t>
            </a:r>
          </a:p>
          <a:p>
            <a:pPr marL="0" indent="0">
              <a:buNone/>
            </a:pPr>
            <a:r>
              <a:rPr lang="en-US" dirty="0" smtClean="0"/>
              <a:t> </a:t>
            </a:r>
            <a:r>
              <a:rPr lang="en-US" b="1" dirty="0" smtClean="0">
                <a:solidFill>
                  <a:srgbClr val="FF0000"/>
                </a:solidFill>
              </a:rPr>
              <a:t>An </a:t>
            </a:r>
            <a:r>
              <a:rPr lang="en-US" b="1" dirty="0">
                <a:solidFill>
                  <a:srgbClr val="FF0000"/>
                </a:solidFill>
              </a:rPr>
              <a:t>intact </a:t>
            </a:r>
            <a:r>
              <a:rPr lang="en-US" b="1" dirty="0" err="1">
                <a:solidFill>
                  <a:srgbClr val="FF0000"/>
                </a:solidFill>
              </a:rPr>
              <a:t>myoepithelial</a:t>
            </a:r>
            <a:r>
              <a:rPr lang="en-US" b="1" dirty="0">
                <a:solidFill>
                  <a:srgbClr val="FF0000"/>
                </a:solidFill>
              </a:rPr>
              <a:t> </a:t>
            </a:r>
            <a:r>
              <a:rPr lang="en-US" b="1" dirty="0" smtClean="0">
                <a:solidFill>
                  <a:srgbClr val="FF0000"/>
                </a:solidFill>
              </a:rPr>
              <a:t>layer cells are </a:t>
            </a:r>
            <a:r>
              <a:rPr lang="en-US" b="1" dirty="0">
                <a:solidFill>
                  <a:srgbClr val="0070C0"/>
                </a:solidFill>
              </a:rPr>
              <a:t>p63+</a:t>
            </a:r>
            <a:r>
              <a:rPr lang="en-US" b="1" dirty="0">
                <a:solidFill>
                  <a:srgbClr val="FF0000"/>
                </a:solidFill>
              </a:rPr>
              <a:t> and </a:t>
            </a:r>
            <a:r>
              <a:rPr lang="en-US" b="1" dirty="0">
                <a:solidFill>
                  <a:srgbClr val="0070C0"/>
                </a:solidFill>
              </a:rPr>
              <a:t>smooth muscle myosin</a:t>
            </a:r>
            <a:r>
              <a:rPr lang="en-US" b="1" dirty="0" smtClean="0">
                <a:solidFill>
                  <a:srgbClr val="0070C0"/>
                </a:solidFill>
              </a:rPr>
              <a:t>+</a:t>
            </a:r>
            <a:r>
              <a:rPr lang="en-US" b="1" dirty="0" smtClean="0">
                <a:solidFill>
                  <a:srgbClr val="FF0000"/>
                </a:solidFill>
              </a:rPr>
              <a:t> indicates benign inclusion of </a:t>
            </a:r>
            <a:r>
              <a:rPr lang="en-US" b="1" dirty="0">
                <a:solidFill>
                  <a:srgbClr val="FF0000"/>
                </a:solidFill>
              </a:rPr>
              <a:t>B</a:t>
            </a:r>
            <a:r>
              <a:rPr lang="en-US" b="1" dirty="0" smtClean="0">
                <a:solidFill>
                  <a:srgbClr val="FF0000"/>
                </a:solidFill>
              </a:rPr>
              <a:t>reast glands.</a:t>
            </a:r>
            <a:endParaRPr lang="en-US" b="1" dirty="0">
              <a:solidFill>
                <a:srgbClr val="FF0000"/>
              </a:solidFill>
            </a:endParaRP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411026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308519" y="1242615"/>
            <a:ext cx="7983689" cy="5987767"/>
          </a:xfrm>
          <a:prstGeom prst="rect">
            <a:avLst/>
          </a:prstGeom>
        </p:spPr>
      </p:pic>
      <p:pic>
        <p:nvPicPr>
          <p:cNvPr id="5" name="Content Placeholder 4"/>
          <p:cNvPicPr>
            <a:picLocks noGrp="1" noChangeAspect="1"/>
          </p:cNvPicPr>
          <p:nvPr>
            <p:ph idx="1"/>
          </p:nvPr>
        </p:nvPicPr>
        <p:blipFill>
          <a:blip r:embed="rId3"/>
          <a:stretch>
            <a:fillRect/>
          </a:stretch>
        </p:blipFill>
        <p:spPr>
          <a:xfrm>
            <a:off x="597399" y="1027906"/>
            <a:ext cx="5001736" cy="3432963"/>
          </a:xfrm>
          <a:prstGeom prst="rect">
            <a:avLst/>
          </a:prstGeom>
        </p:spPr>
      </p:pic>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872120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746" y="365125"/>
            <a:ext cx="10307053" cy="537243"/>
          </a:xfrm>
        </p:spPr>
        <p:txBody>
          <a:bodyPr>
            <a:normAutofit fontScale="90000"/>
          </a:bodyPr>
          <a:lstStyle/>
          <a:p>
            <a:endParaRPr lang="en-US" dirty="0"/>
          </a:p>
        </p:txBody>
      </p:sp>
      <p:sp>
        <p:nvSpPr>
          <p:cNvPr id="3" name="Content Placeholder 2"/>
          <p:cNvSpPr>
            <a:spLocks noGrp="1"/>
          </p:cNvSpPr>
          <p:nvPr>
            <p:ph idx="1"/>
          </p:nvPr>
        </p:nvSpPr>
        <p:spPr>
          <a:xfrm>
            <a:off x="838200" y="1263316"/>
            <a:ext cx="10515600" cy="4913647"/>
          </a:xfrm>
        </p:spPr>
        <p:txBody>
          <a:bodyPr>
            <a:normAutofit lnSpcReduction="10000"/>
          </a:bodyPr>
          <a:lstStyle/>
          <a:p>
            <a:pPr marL="0" indent="0">
              <a:buNone/>
            </a:pPr>
            <a:r>
              <a:rPr lang="en-US" sz="3200" b="1" dirty="0">
                <a:solidFill>
                  <a:srgbClr val="FF0000"/>
                </a:solidFill>
              </a:rPr>
              <a:t>Local invasion </a:t>
            </a:r>
            <a:r>
              <a:rPr lang="en-US" sz="3200" b="1" dirty="0"/>
              <a:t>can occur into the nipple, skin, </a:t>
            </a:r>
            <a:r>
              <a:rPr lang="en-US" sz="3200" b="1" dirty="0" err="1"/>
              <a:t>pectoralis</a:t>
            </a:r>
            <a:r>
              <a:rPr lang="en-US" sz="3200" b="1" dirty="0"/>
              <a:t> fascia and muscle, or other structures of the chest wall.</a:t>
            </a:r>
          </a:p>
          <a:p>
            <a:pPr marL="0" indent="0">
              <a:buNone/>
            </a:pPr>
            <a:r>
              <a:rPr lang="en-US" sz="3200" b="1" dirty="0" smtClean="0">
                <a:solidFill>
                  <a:srgbClr val="FF0000"/>
                </a:solidFill>
              </a:rPr>
              <a:t>Distant </a:t>
            </a:r>
            <a:r>
              <a:rPr lang="en-US" sz="3200" b="1" dirty="0">
                <a:solidFill>
                  <a:srgbClr val="FF0000"/>
                </a:solidFill>
              </a:rPr>
              <a:t>metastases </a:t>
            </a:r>
            <a:r>
              <a:rPr lang="en-US" sz="3200" b="1" dirty="0"/>
              <a:t>are seen most commonly in </a:t>
            </a:r>
            <a:r>
              <a:rPr lang="en-US" sz="3200" b="1" dirty="0" smtClean="0"/>
              <a:t>the:</a:t>
            </a:r>
          </a:p>
          <a:p>
            <a:pPr marL="0" indent="0">
              <a:buNone/>
            </a:pPr>
            <a:r>
              <a:rPr lang="en-US" sz="3200" b="1" dirty="0"/>
              <a:t>S</a:t>
            </a:r>
            <a:r>
              <a:rPr lang="en-US" sz="3200" b="1" dirty="0" smtClean="0"/>
              <a:t>keletal </a:t>
            </a:r>
            <a:r>
              <a:rPr lang="en-US" sz="3200" b="1" dirty="0"/>
              <a:t>system</a:t>
            </a:r>
          </a:p>
          <a:p>
            <a:pPr marL="0" indent="0">
              <a:buNone/>
            </a:pPr>
            <a:r>
              <a:rPr lang="en-US" sz="3200" b="1" dirty="0"/>
              <a:t>L</a:t>
            </a:r>
            <a:r>
              <a:rPr lang="en-US" sz="3200" b="1" dirty="0" smtClean="0"/>
              <a:t>ung </a:t>
            </a:r>
            <a:r>
              <a:rPr lang="en-US" sz="3200" b="1" dirty="0"/>
              <a:t>and </a:t>
            </a:r>
            <a:r>
              <a:rPr lang="en-US" sz="3200" b="1" dirty="0" smtClean="0"/>
              <a:t>pleura</a:t>
            </a:r>
          </a:p>
          <a:p>
            <a:pPr marL="0" indent="0">
              <a:buNone/>
            </a:pPr>
            <a:r>
              <a:rPr lang="en-US" sz="3200" b="1" dirty="0" smtClean="0"/>
              <a:t>Liver</a:t>
            </a:r>
          </a:p>
          <a:p>
            <a:pPr marL="0" indent="0">
              <a:buNone/>
            </a:pPr>
            <a:r>
              <a:rPr lang="en-US" sz="3200" b="1" dirty="0" smtClean="0"/>
              <a:t>Ovary</a:t>
            </a:r>
          </a:p>
          <a:p>
            <a:pPr marL="0" indent="0">
              <a:buNone/>
            </a:pPr>
            <a:r>
              <a:rPr lang="en-US" sz="3200" b="1" dirty="0"/>
              <a:t>A</a:t>
            </a:r>
            <a:r>
              <a:rPr lang="en-US" sz="3200" b="1" dirty="0" smtClean="0"/>
              <a:t>drenal gland</a:t>
            </a:r>
          </a:p>
          <a:p>
            <a:pPr marL="0" indent="0">
              <a:buNone/>
            </a:pPr>
            <a:r>
              <a:rPr lang="en-US" sz="3200" b="1" dirty="0" smtClean="0"/>
              <a:t>Central nervous system (including </a:t>
            </a:r>
            <a:r>
              <a:rPr lang="en-US" sz="3200" b="1" dirty="0" err="1" smtClean="0"/>
              <a:t>leptomeninges</a:t>
            </a:r>
            <a:r>
              <a:rPr lang="en-US" sz="3200" b="1" dirty="0" smtClean="0"/>
              <a:t> and </a:t>
            </a:r>
            <a:r>
              <a:rPr lang="en-US" sz="3200" b="1" dirty="0"/>
              <a:t>eyes</a:t>
            </a:r>
            <a:r>
              <a:rPr lang="en-US" sz="3200" b="1" dirty="0" smtClean="0"/>
              <a:t>)</a:t>
            </a:r>
          </a:p>
          <a:p>
            <a:pPr marL="0" indent="0">
              <a:buNone/>
            </a:pPr>
            <a:endParaRPr lang="en-US" sz="3200" b="1"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02186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58" y="365126"/>
            <a:ext cx="10150642" cy="116138"/>
          </a:xfrm>
        </p:spPr>
        <p:txBody>
          <a:bodyPr>
            <a:normAutofit fontScale="90000"/>
          </a:bodyPr>
          <a:lstStyle/>
          <a:p>
            <a:endParaRPr lang="en-US" dirty="0"/>
          </a:p>
        </p:txBody>
      </p:sp>
      <p:sp>
        <p:nvSpPr>
          <p:cNvPr id="3" name="Content Placeholder 2"/>
          <p:cNvSpPr>
            <a:spLocks noGrp="1"/>
          </p:cNvSpPr>
          <p:nvPr>
            <p:ph idx="1"/>
          </p:nvPr>
        </p:nvSpPr>
        <p:spPr>
          <a:xfrm>
            <a:off x="838200" y="1082842"/>
            <a:ext cx="10515600" cy="5094121"/>
          </a:xfrm>
        </p:spPr>
        <p:txBody>
          <a:bodyPr/>
          <a:lstStyle/>
          <a:p>
            <a:pPr marL="0" indent="0">
              <a:buNone/>
            </a:pPr>
            <a:r>
              <a:rPr lang="en-US" sz="3200" b="1" dirty="0" smtClean="0"/>
              <a:t>And </a:t>
            </a:r>
            <a:r>
              <a:rPr lang="en-US" sz="3200" b="1" dirty="0"/>
              <a:t>vary according to breast cancer subtype, with the hormone receptor– positive, HER2-negative subtype having a higher rate of lymph node metastasis at diagnosis than the triple negative subtype. Invasive lobular carcinoma (including the signet ring variant) has a propensity to metastasize to the abdominal cavity, particularly to the gastrointestinal tract, ovaries, and </a:t>
            </a:r>
            <a:r>
              <a:rPr lang="en-US" sz="3200" b="1" dirty="0" err="1"/>
              <a:t>serosal</a:t>
            </a:r>
            <a:r>
              <a:rPr lang="en-US" sz="3200" b="1" dirty="0"/>
              <a:t> surfaces.</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699553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libri" panose="020F0502020204030204" pitchFamily="34" charset="0"/>
                <a:cs typeface="Calibri" panose="020F0502020204030204" pitchFamily="34" charset="0"/>
              </a:rPr>
              <a:t>LIVER METASTASIS</a:t>
            </a:r>
            <a:endParaRPr lang="en-US" b="1" dirty="0">
              <a:solidFill>
                <a:srgbClr val="FF00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3200" b="1" dirty="0" err="1" smtClean="0">
                <a:solidFill>
                  <a:srgbClr val="FF0000"/>
                </a:solidFill>
              </a:rPr>
              <a:t>Desmoplastic</a:t>
            </a:r>
            <a:r>
              <a:rPr lang="en-US" sz="3200" b="1" dirty="0" smtClean="0">
                <a:solidFill>
                  <a:srgbClr val="FF0000"/>
                </a:solidFill>
              </a:rPr>
              <a:t> </a:t>
            </a:r>
            <a:r>
              <a:rPr lang="en-US" sz="3200" b="1" dirty="0">
                <a:solidFill>
                  <a:srgbClr val="FF0000"/>
                </a:solidFill>
              </a:rPr>
              <a:t>Growth Pattern</a:t>
            </a:r>
            <a:r>
              <a:rPr lang="en-US" sz="3200" b="1" dirty="0"/>
              <a:t>: the tumor is separated from the liver parenchyma by a band of fibrous tissue, which contains tumor infiltrating </a:t>
            </a:r>
            <a:r>
              <a:rPr lang="en-US" sz="3200" b="1" dirty="0" smtClean="0"/>
              <a:t>lymphocytes. The </a:t>
            </a:r>
            <a:r>
              <a:rPr lang="en-US" sz="3200" b="1" dirty="0"/>
              <a:t>tumor permeates between the liver hepatocytes, without disruption of the normal </a:t>
            </a:r>
            <a:r>
              <a:rPr lang="en-US" sz="3200" b="1" dirty="0" smtClean="0"/>
              <a:t>architecture. The </a:t>
            </a:r>
            <a:r>
              <a:rPr lang="en-US" sz="3200" b="1" dirty="0"/>
              <a:t>tumor expands and compresses the surrounding </a:t>
            </a:r>
            <a:r>
              <a:rPr lang="en-US" sz="3200" b="1" dirty="0" smtClean="0"/>
              <a:t>hepatocytes. </a:t>
            </a:r>
            <a:r>
              <a:rPr lang="en-US" sz="3200" b="1" dirty="0" smtClean="0">
                <a:solidFill>
                  <a:srgbClr val="FF0000"/>
                </a:solidFill>
              </a:rPr>
              <a:t>And look like Cirrhosis.</a:t>
            </a:r>
            <a:endParaRPr lang="en-US" sz="3200" b="1" dirty="0">
              <a:solidFill>
                <a:srgbClr val="FF0000"/>
              </a:solidFill>
            </a:endParaRPr>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205398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968" y="365126"/>
            <a:ext cx="10222832" cy="296612"/>
          </a:xfrm>
        </p:spPr>
        <p:txBody>
          <a:bodyPr>
            <a:normAutofit fontScale="90000"/>
          </a:bodyPr>
          <a:lstStyle/>
          <a:p>
            <a:endParaRPr lang="en-US" dirty="0"/>
          </a:p>
        </p:txBody>
      </p:sp>
      <p:sp>
        <p:nvSpPr>
          <p:cNvPr id="3" name="Content Placeholder 2"/>
          <p:cNvSpPr>
            <a:spLocks noGrp="1"/>
          </p:cNvSpPr>
          <p:nvPr>
            <p:ph idx="1"/>
          </p:nvPr>
        </p:nvSpPr>
        <p:spPr>
          <a:xfrm>
            <a:off x="838200" y="757989"/>
            <a:ext cx="10515600" cy="5570622"/>
          </a:xfrm>
        </p:spPr>
        <p:txBody>
          <a:bodyPr>
            <a:normAutofit/>
          </a:bodyPr>
          <a:lstStyle/>
          <a:p>
            <a:pPr marL="0" indent="0">
              <a:buNone/>
            </a:pPr>
            <a:r>
              <a:rPr lang="en-US" b="1" dirty="0" err="1" smtClean="0"/>
              <a:t>Diagosic</a:t>
            </a:r>
            <a:r>
              <a:rPr lang="en-US" b="1" dirty="0" smtClean="0"/>
              <a:t> confirmation requires </a:t>
            </a:r>
          </a:p>
          <a:p>
            <a:pPr marL="0" indent="0">
              <a:buNone/>
            </a:pPr>
            <a:r>
              <a:rPr lang="en-US" b="1" dirty="0" smtClean="0"/>
              <a:t>The use of a panel: CK7+, GCDFP15+, </a:t>
            </a:r>
            <a:r>
              <a:rPr lang="en-US" b="1" dirty="0" err="1" smtClean="0"/>
              <a:t>Mammoglubin</a:t>
            </a:r>
            <a:r>
              <a:rPr lang="en-US" b="1" dirty="0" smtClean="0"/>
              <a:t> +, ER+, CK20-, </a:t>
            </a:r>
          </a:p>
          <a:p>
            <a:pPr marL="0" indent="0">
              <a:buNone/>
            </a:pPr>
            <a:r>
              <a:rPr lang="en-US" b="1" dirty="0" smtClean="0">
                <a:solidFill>
                  <a:srgbClr val="0070C0"/>
                </a:solidFill>
              </a:rPr>
              <a:t>GCDFP15</a:t>
            </a:r>
            <a:r>
              <a:rPr lang="en-US" b="1" dirty="0" smtClean="0"/>
              <a:t> is the </a:t>
            </a:r>
            <a:r>
              <a:rPr lang="en-US" b="1" dirty="0" smtClean="0">
                <a:solidFill>
                  <a:srgbClr val="FF0000"/>
                </a:solidFill>
              </a:rPr>
              <a:t>most specific marker</a:t>
            </a:r>
            <a:r>
              <a:rPr lang="en-US" b="1" dirty="0" smtClean="0"/>
              <a:t> of breast carcinoma </a:t>
            </a:r>
            <a:r>
              <a:rPr lang="en-US" b="1" dirty="0" smtClean="0">
                <a:solidFill>
                  <a:srgbClr val="FF0000"/>
                </a:solidFill>
              </a:rPr>
              <a:t>but</a:t>
            </a:r>
            <a:r>
              <a:rPr lang="en-US" b="1" dirty="0" smtClean="0"/>
              <a:t> weak/ equivocal is not helpful</a:t>
            </a:r>
          </a:p>
          <a:p>
            <a:pPr marL="0" indent="0">
              <a:buNone/>
            </a:pPr>
            <a:r>
              <a:rPr lang="en-US" b="1" dirty="0" err="1" smtClean="0">
                <a:solidFill>
                  <a:srgbClr val="0070C0"/>
                </a:solidFill>
              </a:rPr>
              <a:t>Mammaglobin</a:t>
            </a:r>
            <a:r>
              <a:rPr lang="en-US" b="1" dirty="0" smtClean="0"/>
              <a:t> is a </a:t>
            </a:r>
            <a:r>
              <a:rPr lang="en-US" b="1" dirty="0" smtClean="0">
                <a:solidFill>
                  <a:srgbClr val="FF0000"/>
                </a:solidFill>
              </a:rPr>
              <a:t>more sensitive marker </a:t>
            </a:r>
            <a:r>
              <a:rPr lang="en-US" b="1" dirty="0" smtClean="0"/>
              <a:t>of breast carcinoma than GCDFP15. </a:t>
            </a:r>
          </a:p>
          <a:p>
            <a:pPr marL="0" indent="0">
              <a:buNone/>
            </a:pPr>
            <a:r>
              <a:rPr lang="en-US" b="1" dirty="0" err="1" smtClean="0"/>
              <a:t>Mammaglobin</a:t>
            </a:r>
            <a:r>
              <a:rPr lang="en-US" b="1" dirty="0" smtClean="0"/>
              <a:t> is positive in 40% of </a:t>
            </a:r>
            <a:r>
              <a:rPr lang="en-US" b="1" dirty="0" err="1" smtClean="0"/>
              <a:t>endomerial</a:t>
            </a:r>
            <a:r>
              <a:rPr lang="en-US" b="1" dirty="0" smtClean="0"/>
              <a:t> carcinoma and some Melanomas.</a:t>
            </a:r>
          </a:p>
          <a:p>
            <a:pPr marL="0" indent="0">
              <a:buNone/>
            </a:pPr>
            <a:r>
              <a:rPr lang="en-US" b="1" dirty="0" smtClean="0"/>
              <a:t>GCDFP15 and are positive in Salivary gland carcinoma and skin </a:t>
            </a:r>
            <a:r>
              <a:rPr lang="en-US" b="1" dirty="0" err="1" smtClean="0"/>
              <a:t>Adenexal</a:t>
            </a:r>
            <a:r>
              <a:rPr lang="en-US" b="1" dirty="0" smtClean="0"/>
              <a:t> tumor.</a:t>
            </a:r>
          </a:p>
          <a:p>
            <a:pPr marL="0" indent="0">
              <a:buNone/>
            </a:pPr>
            <a:r>
              <a:rPr lang="en-US" b="1" dirty="0" smtClean="0"/>
              <a:t>Up to30% of breast carcinoma are negative for GCDFP15 and </a:t>
            </a:r>
            <a:r>
              <a:rPr lang="en-US" b="1" dirty="0" err="1" smtClean="0"/>
              <a:t>Mammaglobin</a:t>
            </a:r>
            <a:r>
              <a:rPr lang="en-US" b="1" dirty="0" smtClean="0"/>
              <a: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07894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284" y="1359568"/>
            <a:ext cx="9144000" cy="4223085"/>
          </a:xfrm>
        </p:spPr>
        <p:txBody>
          <a:bodyPr>
            <a:normAutofit fontScale="90000"/>
          </a:bodyPr>
          <a:lstStyle/>
          <a:p>
            <a:pPr algn="l"/>
            <a:r>
              <a:rPr lang="en-US" sz="3600" b="1" dirty="0">
                <a:solidFill>
                  <a:srgbClr val="0070C0"/>
                </a:solidFill>
                <a:latin typeface="+mn-lt"/>
              </a:rPr>
              <a:t>“Pinker” areas </a:t>
            </a:r>
            <a:r>
              <a:rPr lang="en-US" sz="3600" b="1" dirty="0">
                <a:latin typeface="+mn-lt"/>
              </a:rPr>
              <a:t>of lymph node may represent nodular </a:t>
            </a:r>
            <a:r>
              <a:rPr lang="en-US" sz="3600" b="1" dirty="0" smtClean="0">
                <a:latin typeface="+mn-lt"/>
              </a:rPr>
              <a:t>or diffuse </a:t>
            </a:r>
            <a:r>
              <a:rPr lang="en-US" sz="3600" b="1" dirty="0">
                <a:latin typeface="+mn-lt"/>
              </a:rPr>
              <a:t>involvement by metastatic lobular carcinoma.</a:t>
            </a:r>
            <a:br>
              <a:rPr lang="en-US" sz="3600" b="1" dirty="0">
                <a:latin typeface="+mn-lt"/>
              </a:rPr>
            </a:br>
            <a:r>
              <a:rPr lang="en-US" sz="3600" b="1" dirty="0">
                <a:latin typeface="+mn-lt"/>
              </a:rPr>
              <a:t>Metastatic cells are slightly larger than the background</a:t>
            </a:r>
            <a:br>
              <a:rPr lang="en-US" sz="3600" b="1" dirty="0">
                <a:latin typeface="+mn-lt"/>
              </a:rPr>
            </a:br>
            <a:r>
              <a:rPr lang="en-US" sz="3600" b="1" dirty="0">
                <a:latin typeface="+mn-lt"/>
              </a:rPr>
              <a:t>lymphocytes with slightly more pale or pink </a:t>
            </a:r>
            <a:r>
              <a:rPr lang="en-US" sz="3600" b="1" dirty="0" err="1" smtClean="0">
                <a:latin typeface="+mn-lt"/>
              </a:rPr>
              <a:t>cytoplasms</a:t>
            </a:r>
            <a:r>
              <a:rPr lang="en-US" sz="3600" b="1" dirty="0" smtClean="0">
                <a:latin typeface="+mn-lt"/>
              </a:rPr>
              <a:t>. </a:t>
            </a:r>
            <a:r>
              <a:rPr lang="en-US" sz="3600" b="1" dirty="0">
                <a:latin typeface="+mn-lt"/>
              </a:rPr>
              <a:t>Eosinophilia may also </a:t>
            </a:r>
            <a:r>
              <a:rPr lang="en-US" sz="3600" b="1" dirty="0" smtClean="0">
                <a:latin typeface="+mn-lt"/>
              </a:rPr>
              <a:t>be due </a:t>
            </a:r>
            <a:r>
              <a:rPr lang="en-US" sz="3600" b="1" dirty="0">
                <a:latin typeface="+mn-lt"/>
              </a:rPr>
              <a:t>to accompanying collagen fibrosis.</a:t>
            </a:r>
            <a:r>
              <a:rPr lang="en-US" dirty="0"/>
              <a:t/>
            </a:r>
            <a:br>
              <a:rPr lang="en-US" dirty="0"/>
            </a:br>
            <a:endParaRPr lang="en-US" dirty="0"/>
          </a:p>
        </p:txBody>
      </p:sp>
      <p:sp>
        <p:nvSpPr>
          <p:cNvPr id="3" name="Subtitle 2"/>
          <p:cNvSpPr>
            <a:spLocks noGrp="1"/>
          </p:cNvSpPr>
          <p:nvPr>
            <p:ph type="subTitle" idx="1"/>
          </p:nvPr>
        </p:nvSpPr>
        <p:spPr>
          <a:xfrm>
            <a:off x="1632284" y="124912"/>
            <a:ext cx="9144000" cy="1234656"/>
          </a:xfrm>
        </p:spPr>
        <p:txBody>
          <a:bodyPr>
            <a:normAutofit/>
          </a:bodyPr>
          <a:lstStyle/>
          <a:p>
            <a:endParaRPr lang="en-US" sz="3600" b="1" dirty="0" smtClean="0"/>
          </a:p>
          <a:p>
            <a:r>
              <a:rPr lang="en-US" sz="3600" b="1" dirty="0" smtClean="0"/>
              <a:t>LOBULAR CARCINOMA</a:t>
            </a:r>
            <a:endParaRPr lang="en-US" sz="3600" b="1"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86183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HISTOPATHOLOGY of METASTATIC BREAST CANCER</a:t>
            </a:r>
            <a:endParaRPr lang="en-US" b="1" dirty="0"/>
          </a:p>
        </p:txBody>
      </p:sp>
      <p:sp>
        <p:nvSpPr>
          <p:cNvPr id="3" name="Subtitle 2"/>
          <p:cNvSpPr>
            <a:spLocks noGrp="1"/>
          </p:cNvSpPr>
          <p:nvPr>
            <p:ph type="subTitle" idx="1"/>
          </p:nvPr>
        </p:nvSpPr>
        <p:spPr/>
        <p:txBody>
          <a:bodyPr>
            <a:normAutofit fontScale="92500" lnSpcReduction="10000"/>
          </a:bodyPr>
          <a:lstStyle/>
          <a:p>
            <a:r>
              <a:rPr lang="en-US" dirty="0" smtClean="0"/>
              <a:t>FAKHRJOU. A</a:t>
            </a:r>
          </a:p>
          <a:p>
            <a:r>
              <a:rPr lang="en-US" dirty="0" smtClean="0"/>
              <a:t>PROFESSOR OF PATHOLOGY</a:t>
            </a:r>
          </a:p>
          <a:p>
            <a:r>
              <a:rPr lang="en-US" dirty="0" smtClean="0"/>
              <a:t>TABRIZ UNIVERSITY OF MEDICAL SIENCES</a:t>
            </a:r>
          </a:p>
          <a:p>
            <a:r>
              <a:rPr lang="en-US" dirty="0" smtClean="0"/>
              <a:t>1400/03/27</a:t>
            </a:r>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169849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888958" y="319406"/>
            <a:ext cx="9464842" cy="45719"/>
          </a:xfrm>
        </p:spPr>
        <p:txBody>
          <a:bodyPr>
            <a:normAutofit fontScale="90000"/>
          </a:bodyPr>
          <a:lstStyle/>
          <a:p>
            <a:endParaRPr lang="en-US" dirty="0"/>
          </a:p>
        </p:txBody>
      </p:sp>
      <p:sp>
        <p:nvSpPr>
          <p:cNvPr id="3" name="Content Placeholder 2"/>
          <p:cNvSpPr>
            <a:spLocks noGrp="1"/>
          </p:cNvSpPr>
          <p:nvPr>
            <p:ph idx="1"/>
          </p:nvPr>
        </p:nvSpPr>
        <p:spPr>
          <a:xfrm>
            <a:off x="838200" y="493295"/>
            <a:ext cx="10515600" cy="5683668"/>
          </a:xfrm>
        </p:spPr>
        <p:txBody>
          <a:bodyPr>
            <a:normAutofit/>
          </a:bodyPr>
          <a:lstStyle/>
          <a:p>
            <a:pPr marL="0" indent="0">
              <a:buNone/>
            </a:pPr>
            <a:r>
              <a:rPr lang="en-US" sz="3200" b="1" dirty="0" smtClean="0">
                <a:solidFill>
                  <a:srgbClr val="FF0000"/>
                </a:solidFill>
              </a:rPr>
              <a:t>Dispersed </a:t>
            </a:r>
            <a:r>
              <a:rPr lang="en-US" sz="3200" b="1" dirty="0">
                <a:solidFill>
                  <a:srgbClr val="FF0000"/>
                </a:solidFill>
              </a:rPr>
              <a:t>single cells</a:t>
            </a:r>
            <a:r>
              <a:rPr lang="en-US" sz="3200" b="1" dirty="0"/>
              <a:t>. These may blend almost imperceptibly</a:t>
            </a:r>
          </a:p>
          <a:p>
            <a:pPr marL="0" indent="0">
              <a:buNone/>
            </a:pPr>
            <a:r>
              <a:rPr lang="en-US" sz="3200" b="1" dirty="0"/>
              <a:t>with the surrounding nodal tissue and can be confirmed</a:t>
            </a:r>
          </a:p>
          <a:p>
            <a:pPr marL="0" indent="0">
              <a:buNone/>
            </a:pPr>
            <a:r>
              <a:rPr lang="en-US" sz="3200" b="1" dirty="0"/>
              <a:t>by keratin </a:t>
            </a:r>
            <a:r>
              <a:rPr lang="en-US" sz="3200" b="1" dirty="0" smtClean="0"/>
              <a:t>staining.</a:t>
            </a:r>
            <a:endParaRPr lang="en-US" sz="3200" b="1" dirty="0"/>
          </a:p>
          <a:p>
            <a:pPr marL="0" indent="0">
              <a:buNone/>
            </a:pPr>
            <a:r>
              <a:rPr lang="en-US" sz="3200" b="1" dirty="0" err="1">
                <a:solidFill>
                  <a:srgbClr val="FF0000"/>
                </a:solidFill>
              </a:rPr>
              <a:t>Immunostaining</a:t>
            </a:r>
            <a:r>
              <a:rPr lang="en-US" sz="3200" b="1" dirty="0">
                <a:solidFill>
                  <a:srgbClr val="FF0000"/>
                </a:solidFill>
              </a:rPr>
              <a:t> for keratin </a:t>
            </a:r>
            <a:r>
              <a:rPr lang="en-US" sz="3200" b="1" dirty="0"/>
              <a:t>is helpful and sometimes </a:t>
            </a:r>
            <a:r>
              <a:rPr lang="en-US" sz="3200" b="1" dirty="0" smtClean="0"/>
              <a:t>essential in </a:t>
            </a:r>
            <a:r>
              <a:rPr lang="en-US" sz="3200" b="1" dirty="0"/>
              <a:t>confirming or refuting the presence of lobular </a:t>
            </a:r>
            <a:r>
              <a:rPr lang="en-US" sz="3200" b="1" dirty="0" smtClean="0"/>
              <a:t>carcinoma in </a:t>
            </a:r>
            <a:r>
              <a:rPr lang="en-US" sz="3200" b="1" dirty="0"/>
              <a:t>lymph </a:t>
            </a:r>
            <a:r>
              <a:rPr lang="en-US" sz="3200" b="1" dirty="0" smtClean="0"/>
              <a:t>.</a:t>
            </a:r>
          </a:p>
          <a:p>
            <a:pPr marL="0" indent="0">
              <a:buNone/>
            </a:pPr>
            <a:r>
              <a:rPr lang="en-US" sz="3200" b="1" dirty="0" smtClean="0"/>
              <a:t>While </a:t>
            </a:r>
            <a:r>
              <a:rPr lang="en-US" sz="3200" b="1" dirty="0"/>
              <a:t>keratin </a:t>
            </a:r>
            <a:r>
              <a:rPr lang="en-US" sz="3200" b="1" dirty="0" smtClean="0"/>
              <a:t>staining of </a:t>
            </a:r>
            <a:r>
              <a:rPr lang="en-US" sz="3200" b="1" dirty="0"/>
              <a:t>sentinel lymph nodes is no longer routinely performed </a:t>
            </a:r>
            <a:r>
              <a:rPr lang="en-US" sz="3200" b="1" dirty="0" smtClean="0"/>
              <a:t>in most </a:t>
            </a:r>
            <a:r>
              <a:rPr lang="en-US" sz="3200" b="1" dirty="0"/>
              <a:t>centers, keratin staining of nodes in the setting of </a:t>
            </a:r>
            <a:r>
              <a:rPr lang="en-US" sz="3200" b="1" dirty="0" smtClean="0"/>
              <a:t>lobular carcinoma </a:t>
            </a:r>
            <a:r>
              <a:rPr lang="en-US" sz="3200" b="1" dirty="0"/>
              <a:t>should be considered, especially </a:t>
            </a:r>
            <a:r>
              <a:rPr lang="en-US" sz="3200" b="1" dirty="0" smtClean="0"/>
              <a:t>when There </a:t>
            </a:r>
            <a:r>
              <a:rPr lang="en-US" sz="3200" b="1" dirty="0"/>
              <a:t>is histologic difficulty in discerning </a:t>
            </a:r>
            <a:r>
              <a:rPr lang="en-US" sz="3200" b="1" dirty="0" err="1" smtClean="0"/>
              <a:t>histiocytes</a:t>
            </a:r>
            <a:r>
              <a:rPr lang="en-US" sz="3200" b="1" dirty="0" smtClean="0"/>
              <a:t> from </a:t>
            </a:r>
            <a:r>
              <a:rPr lang="en-US" sz="3200" b="1" dirty="0"/>
              <a:t>potential lobular carcinoma.</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4000274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58" y="365126"/>
            <a:ext cx="10150642" cy="176296"/>
          </a:xfrm>
        </p:spPr>
        <p:txBody>
          <a:bodyPr>
            <a:normAutofit fontScale="90000"/>
          </a:bodyPr>
          <a:lstStyle/>
          <a:p>
            <a:endParaRPr lang="en-US" dirty="0"/>
          </a:p>
        </p:txBody>
      </p:sp>
      <p:sp>
        <p:nvSpPr>
          <p:cNvPr id="3" name="Content Placeholder 2"/>
          <p:cNvSpPr>
            <a:spLocks noGrp="1"/>
          </p:cNvSpPr>
          <p:nvPr>
            <p:ph idx="1"/>
          </p:nvPr>
        </p:nvSpPr>
        <p:spPr/>
        <p:txBody>
          <a:bodyPr/>
          <a:lstStyle/>
          <a:p>
            <a:pPr marL="0" indent="0" fontAlgn="base">
              <a:buNone/>
            </a:pPr>
            <a:r>
              <a:rPr lang="en-US" sz="3200" b="1" dirty="0"/>
              <a:t>Microscopic (histologic) description</a:t>
            </a:r>
          </a:p>
          <a:p>
            <a:pPr marL="0" indent="0" fontAlgn="base">
              <a:buNone/>
            </a:pPr>
            <a:r>
              <a:rPr lang="en-US" sz="3200" b="1" dirty="0"/>
              <a:t>Metastatic tumors often resemble the morphology of the primary tumor</a:t>
            </a:r>
          </a:p>
          <a:p>
            <a:pPr marL="0" indent="0" fontAlgn="base">
              <a:buNone/>
            </a:pPr>
            <a:r>
              <a:rPr lang="en-US" sz="3200" b="1" dirty="0"/>
              <a:t>Only the stromal component of a malignant </a:t>
            </a:r>
            <a:r>
              <a:rPr lang="en-US" sz="3200" b="1" dirty="0" err="1"/>
              <a:t>phyllodes</a:t>
            </a:r>
            <a:r>
              <a:rPr lang="en-US" sz="3200" b="1" dirty="0"/>
              <a:t> tumor will metastasize and morphologically resembles a primary sarcoma</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1245282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6484" y="651808"/>
            <a:ext cx="7113004" cy="5327887"/>
          </a:xfrm>
          <a:prstGeom prst="rect">
            <a:avLst/>
          </a:prstGeom>
        </p:spPr>
      </p:pic>
      <p:sp>
        <p:nvSpPr>
          <p:cNvPr id="3" name="Footer Placeholder 2"/>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51581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Metastatic lobular carcinoma</a:t>
            </a:r>
            <a:endParaRPr lang="en-US" b="1" dirty="0"/>
          </a:p>
        </p:txBody>
      </p:sp>
      <p:pic>
        <p:nvPicPr>
          <p:cNvPr id="4" name="Content Placeholder 3"/>
          <p:cNvPicPr>
            <a:picLocks noGrp="1" noChangeAspect="1"/>
          </p:cNvPicPr>
          <p:nvPr>
            <p:ph idx="1"/>
          </p:nvPr>
        </p:nvPicPr>
        <p:blipFill>
          <a:blip r:embed="rId2"/>
          <a:stretch>
            <a:fillRect/>
          </a:stretch>
        </p:blipFill>
        <p:spPr>
          <a:xfrm>
            <a:off x="3143522" y="1479884"/>
            <a:ext cx="5604188" cy="3374148"/>
          </a:xfrm>
          <a:prstGeom prst="rect">
            <a:avLst/>
          </a:prstGeom>
        </p:spPr>
      </p:pic>
      <p:sp>
        <p:nvSpPr>
          <p:cNvPr id="3" name="Footer Placeholder 2"/>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396057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29012" y="2310606"/>
            <a:ext cx="5133975" cy="3381375"/>
          </a:xfrm>
          <a:prstGeom prst="rect">
            <a:avLst/>
          </a:prstGeom>
        </p:spPr>
      </p:pic>
      <p:sp>
        <p:nvSpPr>
          <p:cNvPr id="3" name="Footer Placeholder 2"/>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695381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12405" y="1825625"/>
            <a:ext cx="5767190" cy="4351338"/>
          </a:xfrm>
          <a:prstGeom prst="rect">
            <a:avLst/>
          </a:prstGeom>
        </p:spPr>
      </p:pic>
      <p:sp>
        <p:nvSpPr>
          <p:cNvPr id="3" name="Footer Placeholder 2"/>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1641003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t>
            </a:r>
            <a:endParaRPr lang="en-US" dirty="0"/>
          </a:p>
        </p:txBody>
      </p:sp>
      <p:pic>
        <p:nvPicPr>
          <p:cNvPr id="4" name="Content Placeholder 3"/>
          <p:cNvPicPr>
            <a:picLocks noGrp="1" noChangeAspect="1"/>
          </p:cNvPicPr>
          <p:nvPr>
            <p:ph idx="1"/>
          </p:nvPr>
        </p:nvPicPr>
        <p:blipFill>
          <a:blip r:embed="rId2"/>
          <a:stretch>
            <a:fillRect/>
          </a:stretch>
        </p:blipFill>
        <p:spPr>
          <a:xfrm>
            <a:off x="3216111" y="1825625"/>
            <a:ext cx="5759777" cy="4351338"/>
          </a:xfrm>
          <a:prstGeom prst="rect">
            <a:avLst/>
          </a:prstGeom>
        </p:spPr>
      </p:pic>
      <p:sp>
        <p:nvSpPr>
          <p:cNvPr id="3" name="Footer Placeholder 2"/>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036382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704" y="365126"/>
            <a:ext cx="9561095" cy="164264"/>
          </a:xfrm>
        </p:spPr>
        <p:txBody>
          <a:bodyPr>
            <a:normAutofit fontScale="90000"/>
          </a:bodyPr>
          <a:lstStyle/>
          <a:p>
            <a:endParaRPr lang="en-US" dirty="0"/>
          </a:p>
        </p:txBody>
      </p:sp>
      <p:sp>
        <p:nvSpPr>
          <p:cNvPr id="3" name="Content Placeholder 2"/>
          <p:cNvSpPr>
            <a:spLocks noGrp="1"/>
          </p:cNvSpPr>
          <p:nvPr>
            <p:ph idx="1"/>
          </p:nvPr>
        </p:nvSpPr>
        <p:spPr>
          <a:xfrm>
            <a:off x="838200" y="866274"/>
            <a:ext cx="10515600" cy="5310689"/>
          </a:xfrm>
        </p:spPr>
        <p:txBody>
          <a:bodyPr/>
          <a:lstStyle/>
          <a:p>
            <a:pPr marL="0" indent="0">
              <a:buNone/>
            </a:pPr>
            <a:r>
              <a:rPr lang="en-US" dirty="0">
                <a:solidFill>
                  <a:srgbClr val="000000"/>
                </a:solidFill>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Basal-like tumors have higher rates of brain, lung and distant nodal metastases than liver and </a:t>
            </a:r>
            <a:r>
              <a:rPr lang="en-US" sz="3200" b="1" dirty="0" smtClean="0">
                <a:solidFill>
                  <a:srgbClr val="000000"/>
                </a:solidFill>
                <a:latin typeface="Arial" panose="020B0604020202020204" pitchFamily="34" charset="0"/>
                <a:cs typeface="Arial" panose="020B0604020202020204" pitchFamily="34" charset="0"/>
              </a:rPr>
              <a:t>bone.</a:t>
            </a:r>
          </a:p>
          <a:p>
            <a:pPr marL="0" indent="0">
              <a:buNone/>
            </a:pPr>
            <a:r>
              <a:rPr lang="en-US" sz="3200" b="1" dirty="0" smtClean="0">
                <a:solidFill>
                  <a:srgbClr val="000000"/>
                </a:solidFill>
                <a:latin typeface="Arial" panose="020B0604020202020204" pitchFamily="34" charset="0"/>
                <a:cs typeface="Arial" panose="020B0604020202020204" pitchFamily="34" charset="0"/>
              </a:rPr>
              <a:t> </a:t>
            </a:r>
          </a:p>
          <a:p>
            <a:pPr marL="0" indent="0">
              <a:buNone/>
            </a:pPr>
            <a:r>
              <a:rPr lang="en-US" sz="3200" b="1" dirty="0" smtClean="0">
                <a:solidFill>
                  <a:srgbClr val="000000"/>
                </a:solidFill>
                <a:latin typeface="Arial" panose="020B0604020202020204" pitchFamily="34" charset="0"/>
                <a:cs typeface="Arial" panose="020B0604020202020204" pitchFamily="34" charset="0"/>
              </a:rPr>
              <a:t>Malignant </a:t>
            </a:r>
            <a:r>
              <a:rPr lang="en-US" sz="3200" b="1" dirty="0" err="1">
                <a:solidFill>
                  <a:srgbClr val="000000"/>
                </a:solidFill>
                <a:latin typeface="Arial" panose="020B0604020202020204" pitchFamily="34" charset="0"/>
                <a:cs typeface="Arial" panose="020B0604020202020204" pitchFamily="34" charset="0"/>
              </a:rPr>
              <a:t>phyllodes</a:t>
            </a:r>
            <a:r>
              <a:rPr lang="en-US" sz="3200" b="1" dirty="0">
                <a:solidFill>
                  <a:srgbClr val="000000"/>
                </a:solidFill>
                <a:latin typeface="Arial" panose="020B0604020202020204" pitchFamily="34" charset="0"/>
                <a:cs typeface="Arial" panose="020B0604020202020204" pitchFamily="34" charset="0"/>
              </a:rPr>
              <a:t> tumors and primary sarcomas of the breast have a propensity to metastasize to lungs, bones and </a:t>
            </a:r>
            <a:r>
              <a:rPr lang="en-US" sz="3200" b="1" dirty="0" smtClean="0">
                <a:solidFill>
                  <a:srgbClr val="000000"/>
                </a:solidFill>
                <a:latin typeface="Arial" panose="020B0604020202020204" pitchFamily="34" charset="0"/>
                <a:cs typeface="Arial" panose="020B0604020202020204" pitchFamily="34" charset="0"/>
              </a:rPr>
              <a:t>liver.</a:t>
            </a:r>
          </a:p>
          <a:p>
            <a:pPr marL="0" indent="0">
              <a:buNone/>
            </a:pPr>
            <a:endParaRPr lang="en-US" sz="3200" b="1" dirty="0" smtClean="0">
              <a:solidFill>
                <a:srgbClr val="000000"/>
              </a:solidFill>
              <a:latin typeface="Arial" panose="020B0604020202020204" pitchFamily="34" charset="0"/>
              <a:cs typeface="Arial" panose="020B0604020202020204" pitchFamily="34" charset="0"/>
            </a:endParaRPr>
          </a:p>
          <a:p>
            <a:pPr marL="0" indent="0">
              <a:buNone/>
            </a:pPr>
            <a:r>
              <a:rPr lang="en-US" sz="3200" b="1" dirty="0" smtClean="0">
                <a:solidFill>
                  <a:srgbClr val="000000"/>
                </a:solidFill>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ER+ tumors often recur after long periods and have a propensity to first metastasize to bone</a:t>
            </a:r>
            <a:r>
              <a:rPr lang="en-US" sz="3200" b="1" dirty="0" smtClean="0"/>
              <a:t> </a:t>
            </a:r>
            <a:endParaRPr lang="en-US" sz="3200" b="1"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2069181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4" y="365126"/>
            <a:ext cx="10246895" cy="224422"/>
          </a:xfrm>
        </p:spPr>
        <p:txBody>
          <a:bodyPr>
            <a:normAutofit fontScale="90000"/>
          </a:bodyPr>
          <a:lstStyle/>
          <a:p>
            <a:endParaRPr lang="en-US" dirty="0"/>
          </a:p>
        </p:txBody>
      </p:sp>
      <p:sp>
        <p:nvSpPr>
          <p:cNvPr id="3" name="Content Placeholder 2"/>
          <p:cNvSpPr>
            <a:spLocks noGrp="1"/>
          </p:cNvSpPr>
          <p:nvPr>
            <p:ph idx="1"/>
          </p:nvPr>
        </p:nvSpPr>
        <p:spPr>
          <a:xfrm>
            <a:off x="838200" y="1082842"/>
            <a:ext cx="10515600" cy="5094121"/>
          </a:xfrm>
        </p:spPr>
        <p:txBody>
          <a:bodyPr>
            <a:normAutofit fontScale="55000" lnSpcReduction="20000"/>
          </a:bodyPr>
          <a:lstStyle/>
          <a:p>
            <a:pPr marL="0" indent="0" fontAlgn="base">
              <a:buNone/>
            </a:pPr>
            <a:r>
              <a:rPr lang="en-US" sz="5800" b="1" dirty="0" smtClean="0"/>
              <a:t>Receptor </a:t>
            </a:r>
            <a:r>
              <a:rPr lang="en-US" sz="5800" b="1" dirty="0"/>
              <a:t>status in distant metastases often changes from the original primary tumor receptor status </a:t>
            </a:r>
            <a:endParaRPr lang="en-US" sz="5800" b="1" dirty="0" smtClean="0"/>
          </a:p>
          <a:p>
            <a:pPr marL="0" indent="0" fontAlgn="base">
              <a:buNone/>
            </a:pPr>
            <a:r>
              <a:rPr lang="en-US" sz="5800" b="1" dirty="0" smtClean="0"/>
              <a:t>(</a:t>
            </a:r>
            <a:r>
              <a:rPr lang="en-US" sz="5800" b="1" dirty="0">
                <a:hlinkClick r:id="rId2"/>
              </a:rPr>
              <a:t>J </a:t>
            </a:r>
            <a:r>
              <a:rPr lang="en-US" sz="5800" b="1" dirty="0" err="1">
                <a:hlinkClick r:id="rId2"/>
              </a:rPr>
              <a:t>Natl</a:t>
            </a:r>
            <a:r>
              <a:rPr lang="en-US" sz="5800" b="1" dirty="0">
                <a:hlinkClick r:id="rId2"/>
              </a:rPr>
              <a:t> Cancer </a:t>
            </a:r>
            <a:r>
              <a:rPr lang="en-US" sz="5800" b="1" dirty="0" err="1">
                <a:hlinkClick r:id="rId2"/>
              </a:rPr>
              <a:t>Inst</a:t>
            </a:r>
            <a:r>
              <a:rPr lang="en-US" sz="5800" b="1" dirty="0">
                <a:hlinkClick r:id="rId2"/>
              </a:rPr>
              <a:t> 2018 Jan 5 [</a:t>
            </a:r>
            <a:r>
              <a:rPr lang="en-US" sz="5800" b="1" dirty="0" err="1">
                <a:hlinkClick r:id="rId2"/>
              </a:rPr>
              <a:t>Epub</a:t>
            </a:r>
            <a:r>
              <a:rPr lang="en-US" sz="5800" b="1" dirty="0">
                <a:hlinkClick r:id="rId2"/>
              </a:rPr>
              <a:t> ahead of print]</a:t>
            </a:r>
            <a:r>
              <a:rPr lang="en-US" sz="5800" b="1" dirty="0"/>
              <a:t>):</a:t>
            </a:r>
          </a:p>
          <a:p>
            <a:pPr marL="457200" lvl="1" indent="0" fontAlgn="base">
              <a:buNone/>
            </a:pPr>
            <a:r>
              <a:rPr lang="en-US" sz="5800" b="1" dirty="0">
                <a:hlinkClick r:id="rId3"/>
              </a:rPr>
              <a:t>Estrogen receptor (ER)</a:t>
            </a:r>
            <a:r>
              <a:rPr lang="en-US" sz="5800" b="1" dirty="0"/>
              <a:t>:</a:t>
            </a:r>
          </a:p>
          <a:p>
            <a:pPr marL="914400" lvl="2" indent="0" fontAlgn="base">
              <a:buNone/>
            </a:pPr>
            <a:r>
              <a:rPr lang="en-US" sz="5800" b="1" dirty="0"/>
              <a:t>22.5% positive primary to negative in the metastasis</a:t>
            </a:r>
          </a:p>
          <a:p>
            <a:pPr marL="914400" lvl="2" indent="0" fontAlgn="base">
              <a:buNone/>
            </a:pPr>
            <a:r>
              <a:rPr lang="en-US" sz="5800" b="1" dirty="0"/>
              <a:t>21.5% negative primary to positive in the metastasis</a:t>
            </a:r>
          </a:p>
          <a:p>
            <a:pPr marL="457200" lvl="1" indent="0" fontAlgn="base">
              <a:buNone/>
            </a:pPr>
            <a:r>
              <a:rPr lang="en-US" sz="5800" b="1" dirty="0">
                <a:hlinkClick r:id="rId4"/>
              </a:rPr>
              <a:t>Progesterone receptor (PR)</a:t>
            </a:r>
            <a:r>
              <a:rPr lang="en-US" sz="5800" b="1" dirty="0"/>
              <a:t>:</a:t>
            </a:r>
          </a:p>
          <a:p>
            <a:pPr marL="914400" lvl="2" indent="0" fontAlgn="base">
              <a:buNone/>
            </a:pPr>
            <a:r>
              <a:rPr lang="en-US" sz="5800" b="1" dirty="0"/>
              <a:t>49.4% positive primary to negative in the metastasis</a:t>
            </a:r>
          </a:p>
          <a:p>
            <a:pPr marL="914400" lvl="2" indent="0" fontAlgn="base">
              <a:buNone/>
            </a:pPr>
            <a:r>
              <a:rPr lang="en-US" sz="5800" b="1" dirty="0"/>
              <a:t>15.9% negative primary to positive in the metastasis</a:t>
            </a:r>
          </a:p>
          <a:p>
            <a:pPr marL="457200" lvl="1" indent="0" fontAlgn="base">
              <a:buNone/>
            </a:pPr>
            <a:r>
              <a:rPr lang="en-US" sz="5800" b="1" dirty="0">
                <a:hlinkClick r:id="rId5"/>
              </a:rPr>
              <a:t>HER2</a:t>
            </a:r>
            <a:r>
              <a:rPr lang="en-US" sz="5800" b="1" dirty="0"/>
              <a:t>:</a:t>
            </a:r>
          </a:p>
          <a:p>
            <a:pPr marL="914400" lvl="2" indent="0" fontAlgn="base">
              <a:buNone/>
            </a:pPr>
            <a:r>
              <a:rPr lang="en-US" sz="5800" b="1" dirty="0"/>
              <a:t>21.3% positive primary to negative in the metastasis</a:t>
            </a:r>
          </a:p>
          <a:p>
            <a:pPr marL="914400" lvl="2" indent="0" fontAlgn="base">
              <a:buNone/>
            </a:pPr>
            <a:r>
              <a:rPr lang="en-US" sz="5800" b="1" dirty="0"/>
              <a:t>9.5% negative primary to positive in the metastasis</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451026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4" y="365125"/>
            <a:ext cx="9573126" cy="45719"/>
          </a:xfrm>
        </p:spPr>
        <p:txBody>
          <a:bodyPr>
            <a:normAutofit fontScale="90000"/>
          </a:bodyPr>
          <a:lstStyle/>
          <a:p>
            <a:endParaRPr lang="en-US" dirty="0"/>
          </a:p>
        </p:txBody>
      </p:sp>
      <p:sp>
        <p:nvSpPr>
          <p:cNvPr id="3" name="Content Placeholder 2"/>
          <p:cNvSpPr>
            <a:spLocks noGrp="1"/>
          </p:cNvSpPr>
          <p:nvPr>
            <p:ph idx="1"/>
          </p:nvPr>
        </p:nvSpPr>
        <p:spPr>
          <a:xfrm>
            <a:off x="838200" y="1155032"/>
            <a:ext cx="10515600" cy="5021931"/>
          </a:xfrm>
        </p:spPr>
        <p:txBody>
          <a:bodyPr>
            <a:normAutofit lnSpcReduction="10000"/>
          </a:bodyPr>
          <a:lstStyle/>
          <a:p>
            <a:pPr marL="0" indent="0" fontAlgn="base">
              <a:buNone/>
            </a:pPr>
            <a:r>
              <a:rPr lang="en-US" sz="3500" b="1" dirty="0"/>
              <a:t>Positive stains</a:t>
            </a:r>
          </a:p>
          <a:p>
            <a:pPr marL="0" indent="0" fontAlgn="base">
              <a:buNone/>
            </a:pPr>
            <a:r>
              <a:rPr lang="en-US" sz="3500" b="1" dirty="0">
                <a:hlinkClick r:id="rId2"/>
              </a:rPr>
              <a:t>GATA3</a:t>
            </a:r>
            <a:r>
              <a:rPr lang="en-US" sz="3500" b="1" dirty="0"/>
              <a:t>: 96% of non triple negative tumors and 63 - 87% of triple negative tumors, depending on antibody clone (</a:t>
            </a:r>
            <a:r>
              <a:rPr lang="en-US" sz="3500" b="1" dirty="0" err="1">
                <a:hlinkClick r:id="rId3"/>
              </a:rPr>
              <a:t>Appl</a:t>
            </a:r>
            <a:r>
              <a:rPr lang="en-US" sz="3500" b="1" dirty="0">
                <a:hlinkClick r:id="rId3"/>
              </a:rPr>
              <a:t> </a:t>
            </a:r>
            <a:r>
              <a:rPr lang="en-US" sz="3500" b="1" dirty="0" err="1">
                <a:hlinkClick r:id="rId3"/>
              </a:rPr>
              <a:t>Immunohistochem</a:t>
            </a:r>
            <a:r>
              <a:rPr lang="en-US" sz="3500" b="1" dirty="0">
                <a:hlinkClick r:id="rId3"/>
              </a:rPr>
              <a:t> </a:t>
            </a:r>
            <a:r>
              <a:rPr lang="en-US" sz="3500" b="1" dirty="0" err="1">
                <a:hlinkClick r:id="rId3"/>
              </a:rPr>
              <a:t>Mol</a:t>
            </a:r>
            <a:r>
              <a:rPr lang="en-US" sz="3500" b="1" dirty="0">
                <a:hlinkClick r:id="rId3"/>
              </a:rPr>
              <a:t> </a:t>
            </a:r>
            <a:r>
              <a:rPr lang="en-US" sz="3500" b="1" dirty="0" err="1">
                <a:hlinkClick r:id="rId3"/>
              </a:rPr>
              <a:t>Morphol</a:t>
            </a:r>
            <a:r>
              <a:rPr lang="en-US" sz="3500" b="1" dirty="0">
                <a:hlinkClick r:id="rId3"/>
              </a:rPr>
              <a:t> 2016;24:609</a:t>
            </a:r>
            <a:r>
              <a:rPr lang="en-US" sz="3500" b="1" dirty="0"/>
              <a:t>)</a:t>
            </a:r>
          </a:p>
          <a:p>
            <a:pPr marL="0" indent="0" fontAlgn="base">
              <a:buNone/>
            </a:pPr>
            <a:r>
              <a:rPr lang="en-US" sz="3500" b="1" dirty="0" smtClean="0">
                <a:hlinkClick r:id="rId4"/>
              </a:rPr>
              <a:t>CK7</a:t>
            </a:r>
            <a:r>
              <a:rPr lang="en-US" sz="3500" b="1" dirty="0" smtClean="0"/>
              <a:t>, </a:t>
            </a:r>
            <a:r>
              <a:rPr lang="en-US" sz="3500" b="1" dirty="0" smtClean="0">
                <a:hlinkClick r:id="rId5"/>
              </a:rPr>
              <a:t>GCDFP-15</a:t>
            </a:r>
            <a:r>
              <a:rPr lang="en-US" sz="3500" b="1" dirty="0"/>
              <a:t>: 69% of non triple negative tumors and 10% of triple negative tumors</a:t>
            </a:r>
          </a:p>
          <a:p>
            <a:pPr marL="0" indent="0" fontAlgn="base">
              <a:buNone/>
            </a:pPr>
            <a:r>
              <a:rPr lang="en-US" sz="3500" b="1" dirty="0" err="1">
                <a:hlinkClick r:id="rId6"/>
              </a:rPr>
              <a:t>Mammaglobin</a:t>
            </a:r>
            <a:r>
              <a:rPr lang="en-US" sz="3500" b="1" dirty="0">
                <a:hlinkClick r:id="rId6"/>
              </a:rPr>
              <a:t> A</a:t>
            </a:r>
            <a:r>
              <a:rPr lang="en-US" sz="3500" b="1" dirty="0"/>
              <a:t>: 61% of non triple negative tumors and 17% of triple negative tumors</a:t>
            </a:r>
          </a:p>
          <a:p>
            <a:pPr marL="0" indent="0" fontAlgn="base">
              <a:buNone/>
            </a:pPr>
            <a:r>
              <a:rPr lang="en-US" sz="3500" b="1" dirty="0">
                <a:hlinkClick r:id="rId7"/>
              </a:rPr>
              <a:t>SOX10</a:t>
            </a:r>
            <a:r>
              <a:rPr lang="en-US" sz="3500" b="1" dirty="0"/>
              <a:t>: 38% of triple negative tumors; rarely positive in non triple negative tumors</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53501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36454"/>
          </a:xfrm>
        </p:spPr>
        <p:txBody>
          <a:bodyPr>
            <a:normAutofit fontScale="90000"/>
          </a:bodyPr>
          <a:lstStyle/>
          <a:p>
            <a:endParaRPr lang="en-US" dirty="0"/>
          </a:p>
        </p:txBody>
      </p:sp>
      <p:sp>
        <p:nvSpPr>
          <p:cNvPr id="3" name="Content Placeholder 2"/>
          <p:cNvSpPr>
            <a:spLocks noGrp="1"/>
          </p:cNvSpPr>
          <p:nvPr>
            <p:ph idx="1"/>
          </p:nvPr>
        </p:nvSpPr>
        <p:spPr>
          <a:xfrm>
            <a:off x="838200" y="601580"/>
            <a:ext cx="10515600" cy="5575383"/>
          </a:xfrm>
        </p:spPr>
        <p:txBody>
          <a:bodyPr>
            <a:normAutofit/>
          </a:bodyPr>
          <a:lstStyle/>
          <a:p>
            <a:pPr marL="0" indent="0">
              <a:buNone/>
            </a:pPr>
            <a:r>
              <a:rPr lang="en-US" sz="3600" b="1" dirty="0"/>
              <a:t>Breast carcinoma spreads by direct </a:t>
            </a:r>
            <a:r>
              <a:rPr lang="en-US" sz="3600" b="1" dirty="0" smtClean="0"/>
              <a:t>invasion:</a:t>
            </a:r>
          </a:p>
          <a:p>
            <a:pPr marL="0" indent="0">
              <a:buNone/>
            </a:pPr>
            <a:r>
              <a:rPr lang="en-US" sz="3600" b="1" dirty="0" smtClean="0"/>
              <a:t>by </a:t>
            </a:r>
            <a:r>
              <a:rPr lang="en-US" sz="3600" b="1" dirty="0"/>
              <a:t>the lymphatic </a:t>
            </a:r>
            <a:r>
              <a:rPr lang="en-US" sz="3600" b="1" dirty="0" smtClean="0"/>
              <a:t>route, </a:t>
            </a:r>
          </a:p>
          <a:p>
            <a:pPr marL="0" indent="0">
              <a:buNone/>
            </a:pPr>
            <a:r>
              <a:rPr lang="en-US" sz="3600" b="1" dirty="0" smtClean="0"/>
              <a:t>by </a:t>
            </a:r>
            <a:r>
              <a:rPr lang="en-US" sz="3600" b="1" dirty="0"/>
              <a:t>the </a:t>
            </a:r>
            <a:r>
              <a:rPr lang="en-US" sz="3600" b="1" dirty="0" err="1"/>
              <a:t>hematogenous</a:t>
            </a:r>
            <a:r>
              <a:rPr lang="en-US" sz="3600" b="1" dirty="0"/>
              <a:t> route. </a:t>
            </a:r>
          </a:p>
        </p:txBody>
      </p:sp>
      <p:pic>
        <p:nvPicPr>
          <p:cNvPr id="4" name="Picture 3"/>
          <p:cNvPicPr>
            <a:picLocks noChangeAspect="1"/>
          </p:cNvPicPr>
          <p:nvPr/>
        </p:nvPicPr>
        <p:blipFill>
          <a:blip r:embed="rId2"/>
          <a:stretch>
            <a:fillRect/>
          </a:stretch>
        </p:blipFill>
        <p:spPr>
          <a:xfrm>
            <a:off x="2974144" y="2334126"/>
            <a:ext cx="4541375" cy="4331369"/>
          </a:xfrm>
          <a:prstGeom prst="rect">
            <a:avLst/>
          </a:prstGeom>
        </p:spPr>
      </p:pic>
      <p:sp>
        <p:nvSpPr>
          <p:cNvPr id="5" name="Footer Placeholder 4"/>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597080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04" y="365125"/>
            <a:ext cx="10246895" cy="212391"/>
          </a:xfrm>
        </p:spPr>
        <p:txBody>
          <a:bodyPr>
            <a:normAutofit fontScale="90000"/>
          </a:bodyPr>
          <a:lstStyle/>
          <a:p>
            <a:endParaRPr lang="en-US" dirty="0"/>
          </a:p>
        </p:txBody>
      </p:sp>
      <p:sp>
        <p:nvSpPr>
          <p:cNvPr id="3" name="Content Placeholder 2"/>
          <p:cNvSpPr>
            <a:spLocks noGrp="1"/>
          </p:cNvSpPr>
          <p:nvPr>
            <p:ph idx="1"/>
          </p:nvPr>
        </p:nvSpPr>
        <p:spPr>
          <a:xfrm>
            <a:off x="838200" y="902368"/>
            <a:ext cx="10515600" cy="5274595"/>
          </a:xfrm>
        </p:spPr>
        <p:txBody>
          <a:bodyPr>
            <a:noAutofit/>
          </a:bodyPr>
          <a:lstStyle/>
          <a:p>
            <a:pPr marL="0" indent="0">
              <a:buNone/>
            </a:pPr>
            <a:r>
              <a:rPr lang="en-US" sz="3200" b="1" dirty="0"/>
              <a:t>In the presence of metastatic deposits of unknown source to </a:t>
            </a:r>
            <a:r>
              <a:rPr lang="en-US" sz="3200" b="1" dirty="0" smtClean="0">
                <a:solidFill>
                  <a:srgbClr val="FF0000"/>
                </a:solidFill>
              </a:rPr>
              <a:t>lung </a:t>
            </a:r>
            <a:r>
              <a:rPr lang="en-US" sz="3200" b="1" dirty="0" smtClean="0"/>
              <a:t>and </a:t>
            </a:r>
            <a:r>
              <a:rPr lang="en-US" sz="3200" b="1" dirty="0"/>
              <a:t>other sites, </a:t>
            </a:r>
            <a:r>
              <a:rPr lang="en-US" sz="3200" b="1" dirty="0" err="1"/>
              <a:t>immunoreactivity</a:t>
            </a:r>
            <a:r>
              <a:rPr lang="en-US" sz="3200" b="1" dirty="0"/>
              <a:t> for breast markers </a:t>
            </a:r>
            <a:r>
              <a:rPr lang="en-US" sz="3200" b="1" dirty="0" smtClean="0"/>
              <a:t>GCDFP-15, </a:t>
            </a:r>
            <a:r>
              <a:rPr lang="en-US" sz="3200" b="1" dirty="0" err="1" smtClean="0"/>
              <a:t>mammaglobin</a:t>
            </a:r>
            <a:r>
              <a:rPr lang="en-US" sz="3200" b="1" dirty="0"/>
              <a:t>, GATA3, as well as hormone receptors, strongly </a:t>
            </a:r>
            <a:r>
              <a:rPr lang="en-US" sz="3200" b="1" dirty="0" smtClean="0"/>
              <a:t>suggests a </a:t>
            </a:r>
            <a:r>
              <a:rPr lang="en-US" sz="3200" b="1" dirty="0"/>
              <a:t>breast </a:t>
            </a:r>
            <a:r>
              <a:rPr lang="en-US" sz="3200" b="1" dirty="0" smtClean="0"/>
              <a:t>primary.</a:t>
            </a:r>
          </a:p>
          <a:p>
            <a:pPr marL="0" indent="0">
              <a:buNone/>
            </a:pPr>
            <a:r>
              <a:rPr lang="en-US" sz="3200" b="1" dirty="0" smtClean="0">
                <a:solidFill>
                  <a:srgbClr val="FF0000"/>
                </a:solidFill>
              </a:rPr>
              <a:t>Sometimes clinical presentation and </a:t>
            </a:r>
            <a:r>
              <a:rPr lang="en-US" sz="3200" b="1" dirty="0" err="1" smtClean="0">
                <a:solidFill>
                  <a:srgbClr val="FF0000"/>
                </a:solidFill>
              </a:rPr>
              <a:t>imagings</a:t>
            </a:r>
            <a:r>
              <a:rPr lang="en-US" sz="3200" b="1" dirty="0" smtClean="0">
                <a:solidFill>
                  <a:srgbClr val="FF0000"/>
                </a:solidFill>
              </a:rPr>
              <a:t> are </a:t>
            </a:r>
            <a:r>
              <a:rPr lang="en-US" sz="3200" b="1" dirty="0" err="1" smtClean="0">
                <a:solidFill>
                  <a:srgbClr val="FF0000"/>
                </a:solidFill>
              </a:rPr>
              <a:t>infavour</a:t>
            </a:r>
            <a:r>
              <a:rPr lang="en-US" sz="3200" b="1" dirty="0" smtClean="0">
                <a:solidFill>
                  <a:srgbClr val="FF0000"/>
                </a:solidFill>
              </a:rPr>
              <a:t> of </a:t>
            </a:r>
            <a:r>
              <a:rPr lang="en-US" sz="3200" b="1" dirty="0" err="1" smtClean="0">
                <a:solidFill>
                  <a:srgbClr val="FF0000"/>
                </a:solidFill>
              </a:rPr>
              <a:t>Sarcoidosis</a:t>
            </a:r>
            <a:r>
              <a:rPr lang="en-US" sz="3200" b="1" dirty="0" smtClean="0">
                <a:solidFill>
                  <a:srgbClr val="FF0000"/>
                </a:solidFill>
              </a:rPr>
              <a:t> and aggregation of neoplastic cells in the lymph nodes resemble granuloma misinterpreting </a:t>
            </a:r>
            <a:r>
              <a:rPr lang="en-US" sz="3200" b="1" dirty="0" err="1" smtClean="0">
                <a:solidFill>
                  <a:srgbClr val="FF0000"/>
                </a:solidFill>
              </a:rPr>
              <a:t>sarcoidosis</a:t>
            </a:r>
            <a:r>
              <a:rPr lang="en-US" sz="3200" b="1" dirty="0" smtClean="0">
                <a:solidFill>
                  <a:srgbClr val="FF0000"/>
                </a:solidFill>
              </a:rPr>
              <a:t>. </a:t>
            </a:r>
          </a:p>
          <a:p>
            <a:pPr marL="0" indent="0">
              <a:buNone/>
            </a:pPr>
            <a:r>
              <a:rPr lang="en-US" sz="3200" b="1" dirty="0" smtClean="0"/>
              <a:t>Metastases </a:t>
            </a:r>
            <a:r>
              <a:rPr lang="en-US" sz="3200" b="1" dirty="0"/>
              <a:t>of breast carcinoma to the </a:t>
            </a:r>
            <a:r>
              <a:rPr lang="en-US" sz="3200" b="1" dirty="0">
                <a:solidFill>
                  <a:srgbClr val="FF0000"/>
                </a:solidFill>
              </a:rPr>
              <a:t>O</a:t>
            </a:r>
            <a:r>
              <a:rPr lang="en-US" sz="3200" b="1" dirty="0" smtClean="0">
                <a:solidFill>
                  <a:srgbClr val="FF0000"/>
                </a:solidFill>
              </a:rPr>
              <a:t>vary </a:t>
            </a:r>
            <a:r>
              <a:rPr lang="en-US" sz="3200" b="1" dirty="0" smtClean="0"/>
              <a:t>are </a:t>
            </a:r>
            <a:r>
              <a:rPr lang="en-US" sz="3200" b="1" dirty="0"/>
              <a:t>likely to be positive for the aforementioned breast markers </a:t>
            </a:r>
            <a:r>
              <a:rPr lang="en-US" sz="3200" b="1" dirty="0" smtClean="0"/>
              <a:t>and negative </a:t>
            </a:r>
            <a:r>
              <a:rPr lang="en-US" sz="3200" b="1" dirty="0"/>
              <a:t>for WT1, CA125, and PAX8, whereas the reverse is </a:t>
            </a:r>
            <a:r>
              <a:rPr lang="en-US" sz="3200" b="1" dirty="0" smtClean="0"/>
              <a:t>true, with </a:t>
            </a:r>
            <a:r>
              <a:rPr lang="en-US" sz="3200" b="1" dirty="0"/>
              <a:t>the exception of ER, for primary ovarian </a:t>
            </a:r>
            <a:r>
              <a:rPr lang="en-US" sz="3200" b="1" dirty="0" smtClean="0"/>
              <a:t>carcinoma.</a:t>
            </a:r>
            <a:endParaRPr lang="en-US" sz="3200" b="1"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5875475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758" y="365126"/>
            <a:ext cx="9922042" cy="188328"/>
          </a:xfrm>
        </p:spPr>
        <p:txBody>
          <a:bodyPr>
            <a:normAutofit fontScale="90000"/>
          </a:bodyPr>
          <a:lstStyle/>
          <a:p>
            <a:endParaRPr lang="en-US" dirty="0"/>
          </a:p>
        </p:txBody>
      </p:sp>
      <p:sp>
        <p:nvSpPr>
          <p:cNvPr id="3" name="Content Placeholder 2"/>
          <p:cNvSpPr>
            <a:spLocks noGrp="1"/>
          </p:cNvSpPr>
          <p:nvPr>
            <p:ph idx="1"/>
          </p:nvPr>
        </p:nvSpPr>
        <p:spPr>
          <a:xfrm>
            <a:off x="838200" y="974558"/>
            <a:ext cx="10515600" cy="5202405"/>
          </a:xfrm>
        </p:spPr>
        <p:txBody>
          <a:bodyPr>
            <a:noAutofit/>
          </a:bodyPr>
          <a:lstStyle/>
          <a:p>
            <a:pPr marL="0" indent="0">
              <a:buNone/>
            </a:pPr>
            <a:r>
              <a:rPr lang="en-US" sz="3200" b="1" dirty="0"/>
              <a:t>The pattern of metastatic spread of breast carcinoma as </a:t>
            </a:r>
            <a:r>
              <a:rPr lang="en-US" sz="3200" b="1" dirty="0" smtClean="0"/>
              <a:t>evaluated by </a:t>
            </a:r>
            <a:r>
              <a:rPr lang="en-US" sz="3200" b="1" dirty="0"/>
              <a:t>Fisher </a:t>
            </a:r>
            <a:r>
              <a:rPr lang="en-US" sz="3200" b="1" dirty="0" smtClean="0"/>
              <a:t>in </a:t>
            </a:r>
            <a:r>
              <a:rPr lang="en-US" sz="3200" b="1" dirty="0"/>
              <a:t>a large randomized series of patients </a:t>
            </a:r>
            <a:r>
              <a:rPr lang="en-US" sz="3200" b="1" dirty="0" smtClean="0"/>
              <a:t>treated with </a:t>
            </a:r>
            <a:r>
              <a:rPr lang="en-US" sz="3200" b="1" dirty="0"/>
              <a:t>various modalities brought them to the following conclusions:</a:t>
            </a:r>
          </a:p>
          <a:p>
            <a:pPr marL="0" indent="0">
              <a:buNone/>
            </a:pPr>
            <a:r>
              <a:rPr lang="en-US" sz="3200" b="1" dirty="0"/>
              <a:t>there is no orderly pattern of tumor dissemination; regional </a:t>
            </a:r>
            <a:r>
              <a:rPr lang="en-US" sz="3200" b="1" dirty="0" smtClean="0"/>
              <a:t>nodes are </a:t>
            </a:r>
            <a:r>
              <a:rPr lang="en-US" sz="3200" b="1" dirty="0"/>
              <a:t>ineffective as barriers to tumor spread and, when positive, </a:t>
            </a:r>
            <a:r>
              <a:rPr lang="en-US" sz="3200" b="1" dirty="0" smtClean="0"/>
              <a:t>are more </a:t>
            </a:r>
            <a:r>
              <a:rPr lang="en-US" sz="3200" b="1" dirty="0"/>
              <a:t>an indicator of a particular host–tumor relationship than </a:t>
            </a:r>
            <a:r>
              <a:rPr lang="en-US" sz="3200" b="1" dirty="0" smtClean="0"/>
              <a:t>the instigator </a:t>
            </a:r>
            <a:r>
              <a:rPr lang="en-US" sz="3200" b="1" dirty="0"/>
              <a:t>of distant metastases</a:t>
            </a:r>
            <a:r>
              <a:rPr lang="en-US" sz="3200" b="1" dirty="0" smtClean="0"/>
              <a:t>;</a:t>
            </a:r>
            <a:endParaRPr lang="en-US" sz="3200" b="1"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1658458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744578" y="252664"/>
            <a:ext cx="9609221" cy="112462"/>
          </a:xfrm>
        </p:spPr>
        <p:txBody>
          <a:bodyPr>
            <a:normAutofit fontScale="90000"/>
          </a:bodyPr>
          <a:lstStyle/>
          <a:p>
            <a:endParaRPr lang="en-US" dirty="0"/>
          </a:p>
        </p:txBody>
      </p:sp>
      <p:sp>
        <p:nvSpPr>
          <p:cNvPr id="3" name="Content Placeholder 2"/>
          <p:cNvSpPr>
            <a:spLocks noGrp="1"/>
          </p:cNvSpPr>
          <p:nvPr>
            <p:ph idx="1"/>
          </p:nvPr>
        </p:nvSpPr>
        <p:spPr>
          <a:xfrm>
            <a:off x="838200" y="529389"/>
            <a:ext cx="10515600" cy="5647574"/>
          </a:xfrm>
        </p:spPr>
        <p:txBody>
          <a:bodyPr>
            <a:normAutofit fontScale="85000" lnSpcReduction="20000"/>
          </a:bodyPr>
          <a:lstStyle/>
          <a:p>
            <a:pPr marL="0" indent="0">
              <a:buNone/>
            </a:pPr>
            <a:r>
              <a:rPr lang="en-US" sz="3500" b="1" dirty="0">
                <a:solidFill>
                  <a:srgbClr val="FF0000"/>
                </a:solidFill>
              </a:rPr>
              <a:t>Gastric</a:t>
            </a:r>
            <a:r>
              <a:rPr lang="en-US" dirty="0"/>
              <a:t>: </a:t>
            </a:r>
            <a:endParaRPr lang="en-US" dirty="0" smtClean="0"/>
          </a:p>
          <a:p>
            <a:pPr marL="0" indent="0">
              <a:buNone/>
            </a:pPr>
            <a:r>
              <a:rPr lang="en-US" sz="3500" b="1" dirty="0" smtClean="0"/>
              <a:t>Distinguish </a:t>
            </a:r>
            <a:r>
              <a:rPr lang="en-US" sz="3500" b="1" dirty="0"/>
              <a:t>from primary diffuse gastric cancer</a:t>
            </a:r>
          </a:p>
          <a:p>
            <a:pPr marL="0" indent="0">
              <a:buNone/>
            </a:pPr>
            <a:r>
              <a:rPr lang="en-US" sz="3500" b="1" dirty="0"/>
              <a:t>(many cases </a:t>
            </a:r>
            <a:r>
              <a:rPr lang="en-US" sz="3500" b="1" dirty="0">
                <a:solidFill>
                  <a:srgbClr val="0070C0"/>
                </a:solidFill>
              </a:rPr>
              <a:t>E-cadherin </a:t>
            </a:r>
            <a:r>
              <a:rPr lang="en-US" sz="3500" b="1" dirty="0" smtClean="0">
                <a:solidFill>
                  <a:srgbClr val="0070C0"/>
                </a:solidFill>
              </a:rPr>
              <a:t>negative</a:t>
            </a:r>
            <a:r>
              <a:rPr lang="en-US" sz="3500" b="1" dirty="0" smtClean="0"/>
              <a:t>).</a:t>
            </a:r>
            <a:endParaRPr lang="en-US" sz="3500" b="1" dirty="0"/>
          </a:p>
          <a:p>
            <a:pPr marL="0" indent="0">
              <a:buNone/>
            </a:pPr>
            <a:r>
              <a:rPr lang="en-US" sz="3500" b="1" dirty="0" smtClean="0">
                <a:solidFill>
                  <a:srgbClr val="0070C0"/>
                </a:solidFill>
              </a:rPr>
              <a:t>ER </a:t>
            </a:r>
            <a:r>
              <a:rPr lang="en-US" sz="3500" b="1" dirty="0"/>
              <a:t>strongly positive in lobular carcinoma, </a:t>
            </a:r>
            <a:r>
              <a:rPr lang="en-US" sz="3500" b="1" dirty="0" smtClean="0"/>
              <a:t>rarely </a:t>
            </a:r>
            <a:r>
              <a:rPr lang="en-US" sz="3500" b="1" dirty="0" smtClean="0">
                <a:solidFill>
                  <a:srgbClr val="0070C0"/>
                </a:solidFill>
              </a:rPr>
              <a:t>weakly </a:t>
            </a:r>
            <a:r>
              <a:rPr lang="en-US" sz="3500" b="1" dirty="0">
                <a:solidFill>
                  <a:srgbClr val="0070C0"/>
                </a:solidFill>
              </a:rPr>
              <a:t>positive in gastric </a:t>
            </a:r>
            <a:r>
              <a:rPr lang="en-US" sz="3500" b="1" dirty="0" smtClean="0"/>
              <a:t>.</a:t>
            </a:r>
            <a:endParaRPr lang="en-US" sz="3500" b="1" dirty="0"/>
          </a:p>
          <a:p>
            <a:pPr marL="0" indent="0">
              <a:buNone/>
            </a:pPr>
            <a:r>
              <a:rPr lang="en-US" sz="3500" b="1" dirty="0" smtClean="0">
                <a:solidFill>
                  <a:srgbClr val="0070C0"/>
                </a:solidFill>
              </a:rPr>
              <a:t>GATA3</a:t>
            </a:r>
            <a:r>
              <a:rPr lang="en-US" sz="3500" b="1" dirty="0" smtClean="0"/>
              <a:t> </a:t>
            </a:r>
            <a:r>
              <a:rPr lang="en-US" sz="3500" b="1" dirty="0"/>
              <a:t>positive in </a:t>
            </a:r>
            <a:r>
              <a:rPr lang="en-US" sz="3500" b="1" dirty="0">
                <a:solidFill>
                  <a:srgbClr val="0070C0"/>
                </a:solidFill>
              </a:rPr>
              <a:t>5%</a:t>
            </a:r>
            <a:r>
              <a:rPr lang="en-US" sz="3500" b="1" dirty="0"/>
              <a:t> of gastric cancers (unspecified</a:t>
            </a:r>
          </a:p>
          <a:p>
            <a:pPr marL="0" indent="0">
              <a:buNone/>
            </a:pPr>
            <a:r>
              <a:rPr lang="en-US" sz="3500" b="1" dirty="0"/>
              <a:t>type) </a:t>
            </a:r>
            <a:r>
              <a:rPr lang="en-US" sz="3500" b="1" dirty="0" smtClean="0"/>
              <a:t>and </a:t>
            </a:r>
            <a:r>
              <a:rPr lang="en-US" sz="3500" b="1" dirty="0">
                <a:solidFill>
                  <a:srgbClr val="0070C0"/>
                </a:solidFill>
              </a:rPr>
              <a:t>0/32</a:t>
            </a:r>
            <a:r>
              <a:rPr lang="en-US" sz="3500" b="1" dirty="0"/>
              <a:t> signet ring gastric carcinomas in a</a:t>
            </a:r>
          </a:p>
          <a:p>
            <a:pPr marL="0" indent="0">
              <a:buNone/>
            </a:pPr>
            <a:r>
              <a:rPr lang="en-US" sz="3500" b="1" dirty="0"/>
              <a:t>tissue microarray </a:t>
            </a:r>
            <a:r>
              <a:rPr lang="en-US" sz="3500" b="1" dirty="0" smtClean="0"/>
              <a:t>study.</a:t>
            </a:r>
            <a:endParaRPr lang="en-US" sz="3500" b="1" dirty="0"/>
          </a:p>
          <a:p>
            <a:pPr marL="0" indent="0">
              <a:buNone/>
            </a:pPr>
            <a:r>
              <a:rPr lang="en-US" sz="3500" b="1" dirty="0" err="1" smtClean="0">
                <a:solidFill>
                  <a:srgbClr val="0070C0"/>
                </a:solidFill>
              </a:rPr>
              <a:t>Mammaglobin</a:t>
            </a:r>
            <a:r>
              <a:rPr lang="en-US" sz="3500" b="1" dirty="0" smtClean="0">
                <a:solidFill>
                  <a:srgbClr val="0070C0"/>
                </a:solidFill>
              </a:rPr>
              <a:t> </a:t>
            </a:r>
            <a:r>
              <a:rPr lang="en-US" sz="3500" b="1" dirty="0">
                <a:solidFill>
                  <a:srgbClr val="0070C0"/>
                </a:solidFill>
              </a:rPr>
              <a:t>and GCDFP-15 negative </a:t>
            </a:r>
            <a:r>
              <a:rPr lang="en-US" sz="3500" b="1" dirty="0"/>
              <a:t>in signet ring</a:t>
            </a:r>
          </a:p>
          <a:p>
            <a:pPr marL="0" indent="0">
              <a:buNone/>
            </a:pPr>
            <a:r>
              <a:rPr lang="en-US" sz="3500" b="1" dirty="0"/>
              <a:t>gastric cancer in a tissue microarray study </a:t>
            </a:r>
            <a:r>
              <a:rPr lang="en-US" sz="3500" b="1" dirty="0" smtClean="0"/>
              <a:t>.</a:t>
            </a:r>
            <a:endParaRPr lang="en-US" sz="3500" b="1" dirty="0"/>
          </a:p>
          <a:p>
            <a:pPr marL="0" indent="0">
              <a:buNone/>
            </a:pPr>
            <a:r>
              <a:rPr lang="en-US" sz="3500" b="1" dirty="0" smtClean="0">
                <a:solidFill>
                  <a:srgbClr val="0070C0"/>
                </a:solidFill>
              </a:rPr>
              <a:t>CDH17 </a:t>
            </a:r>
            <a:r>
              <a:rPr lang="en-US" sz="3500" b="1" dirty="0">
                <a:solidFill>
                  <a:srgbClr val="0070C0"/>
                </a:solidFill>
              </a:rPr>
              <a:t>and CDX2 may be positive </a:t>
            </a:r>
            <a:r>
              <a:rPr lang="en-US" sz="3500" b="1" dirty="0"/>
              <a:t>in </a:t>
            </a:r>
            <a:r>
              <a:rPr lang="en-US" sz="3500" b="1" dirty="0" err="1" smtClean="0"/>
              <a:t>gastric,no</a:t>
            </a:r>
            <a:r>
              <a:rPr lang="en-US" sz="3500" b="1" dirty="0" smtClean="0"/>
              <a:t> </a:t>
            </a:r>
            <a:r>
              <a:rPr lang="en-US" sz="3500" b="1" dirty="0"/>
              <a:t>specific gastric carcinoma markers.</a:t>
            </a:r>
          </a:p>
          <a:p>
            <a:pPr marL="0" indent="0">
              <a:buNone/>
            </a:pPr>
            <a:r>
              <a:rPr lang="en-US" sz="3500" b="1" dirty="0" smtClean="0"/>
              <a:t>Gastric </a:t>
            </a:r>
            <a:r>
              <a:rPr lang="en-US" sz="3500" b="1" dirty="0"/>
              <a:t>carcinoma </a:t>
            </a:r>
            <a:r>
              <a:rPr lang="en-US" sz="3500" b="1" dirty="0">
                <a:solidFill>
                  <a:srgbClr val="0070C0"/>
                </a:solidFill>
              </a:rPr>
              <a:t>commonly CK7+ </a:t>
            </a:r>
            <a:r>
              <a:rPr lang="en-US" sz="3500" b="1" dirty="0"/>
              <a:t>(non-discriminator).</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4219547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696452" y="319406"/>
            <a:ext cx="9657347" cy="45719"/>
          </a:xfrm>
        </p:spPr>
        <p:txBody>
          <a:bodyPr>
            <a:normAutofit fontScale="90000"/>
          </a:bodyPr>
          <a:lstStyle/>
          <a:p>
            <a:endParaRPr lang="en-US" dirty="0"/>
          </a:p>
        </p:txBody>
      </p:sp>
      <p:sp>
        <p:nvSpPr>
          <p:cNvPr id="3" name="Content Placeholder 2"/>
          <p:cNvSpPr>
            <a:spLocks noGrp="1"/>
          </p:cNvSpPr>
          <p:nvPr>
            <p:ph idx="1"/>
          </p:nvPr>
        </p:nvSpPr>
        <p:spPr>
          <a:xfrm>
            <a:off x="838200" y="365125"/>
            <a:ext cx="10515600" cy="5811838"/>
          </a:xfrm>
        </p:spPr>
        <p:txBody>
          <a:bodyPr>
            <a:normAutofit fontScale="55000" lnSpcReduction="20000"/>
          </a:bodyPr>
          <a:lstStyle/>
          <a:p>
            <a:pPr marL="0" indent="0">
              <a:buNone/>
            </a:pPr>
            <a:r>
              <a:rPr lang="en-US" sz="6700" b="1" dirty="0" smtClean="0">
                <a:solidFill>
                  <a:srgbClr val="FF0000"/>
                </a:solidFill>
              </a:rPr>
              <a:t>Gynecologic</a:t>
            </a:r>
            <a:r>
              <a:rPr lang="en-US" sz="6700" b="1" dirty="0">
                <a:solidFill>
                  <a:srgbClr val="FF0000"/>
                </a:solidFill>
              </a:rPr>
              <a:t>: </a:t>
            </a:r>
            <a:r>
              <a:rPr lang="en-US" sz="6700" b="1" dirty="0"/>
              <a:t>metastatic lobular breast cancer can insinuate</a:t>
            </a:r>
          </a:p>
          <a:p>
            <a:pPr marL="0" indent="0">
              <a:buNone/>
            </a:pPr>
            <a:r>
              <a:rPr lang="en-US" sz="6700" b="1" dirty="0"/>
              <a:t>in cellular ovarian or endometrial </a:t>
            </a:r>
            <a:r>
              <a:rPr lang="en-US" sz="6700" b="1" dirty="0" err="1"/>
              <a:t>stroma</a:t>
            </a:r>
            <a:r>
              <a:rPr lang="en-US" sz="6700" b="1" dirty="0"/>
              <a:t> and be very</a:t>
            </a:r>
          </a:p>
          <a:p>
            <a:pPr marL="0" indent="0">
              <a:buNone/>
            </a:pPr>
            <a:r>
              <a:rPr lang="en-US" sz="6700" b="1" dirty="0"/>
              <a:t>hard to detect</a:t>
            </a:r>
            <a:r>
              <a:rPr lang="en-US" sz="6700" b="1" dirty="0" smtClean="0"/>
              <a:t>.</a:t>
            </a:r>
          </a:p>
          <a:p>
            <a:pPr marL="0" indent="0">
              <a:buNone/>
            </a:pPr>
            <a:r>
              <a:rPr lang="en-US" sz="6700" b="1" dirty="0" smtClean="0"/>
              <a:t> </a:t>
            </a:r>
            <a:r>
              <a:rPr lang="en-US" sz="6700" b="1" dirty="0">
                <a:solidFill>
                  <a:srgbClr val="0070C0"/>
                </a:solidFill>
              </a:rPr>
              <a:t>Keratin</a:t>
            </a:r>
            <a:r>
              <a:rPr lang="en-US" sz="6700" b="1" dirty="0"/>
              <a:t> staining may be necessary to demonstrate the</a:t>
            </a:r>
          </a:p>
          <a:p>
            <a:pPr marL="0" indent="0">
              <a:buNone/>
            </a:pPr>
            <a:r>
              <a:rPr lang="en-US" sz="6700" b="1" dirty="0"/>
              <a:t>population of diffuse single cells within </a:t>
            </a:r>
            <a:r>
              <a:rPr lang="en-US" sz="6700" b="1" dirty="0" err="1"/>
              <a:t>stroma</a:t>
            </a:r>
            <a:r>
              <a:rPr lang="en-US" sz="6700" b="1" dirty="0"/>
              <a:t> and</a:t>
            </a:r>
          </a:p>
          <a:p>
            <a:pPr marL="0" indent="0">
              <a:buNone/>
            </a:pPr>
            <a:r>
              <a:rPr lang="en-US" sz="6700" b="1" dirty="0"/>
              <a:t>correctly score other </a:t>
            </a:r>
            <a:r>
              <a:rPr lang="en-US" sz="6700" b="1" dirty="0" err="1"/>
              <a:t>immunostains</a:t>
            </a:r>
            <a:r>
              <a:rPr lang="en-US" sz="6700" b="1" dirty="0"/>
              <a:t> against the ER+</a:t>
            </a:r>
          </a:p>
          <a:p>
            <a:pPr marL="0" indent="0">
              <a:buNone/>
            </a:pPr>
            <a:r>
              <a:rPr lang="en-US" sz="6700" b="1" dirty="0"/>
              <a:t>cellular background.</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467987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78" y="365126"/>
            <a:ext cx="10295021" cy="513180"/>
          </a:xfrm>
        </p:spPr>
        <p:txBody>
          <a:bodyPr>
            <a:normAutofit fontScale="90000"/>
          </a:bodyPr>
          <a:lstStyle/>
          <a:p>
            <a:endParaRPr lang="en-US" dirty="0"/>
          </a:p>
        </p:txBody>
      </p:sp>
      <p:sp>
        <p:nvSpPr>
          <p:cNvPr id="3" name="Content Placeholder 2"/>
          <p:cNvSpPr>
            <a:spLocks noGrp="1"/>
          </p:cNvSpPr>
          <p:nvPr>
            <p:ph idx="1"/>
          </p:nvPr>
        </p:nvSpPr>
        <p:spPr>
          <a:xfrm>
            <a:off x="838200" y="1022684"/>
            <a:ext cx="10515600" cy="5154279"/>
          </a:xfrm>
        </p:spPr>
        <p:txBody>
          <a:bodyPr/>
          <a:lstStyle/>
          <a:p>
            <a:pPr marL="0" indent="0">
              <a:buNone/>
            </a:pPr>
            <a:r>
              <a:rPr lang="en-US" sz="3200" b="1" dirty="0">
                <a:solidFill>
                  <a:srgbClr val="FF0000"/>
                </a:solidFill>
              </a:rPr>
              <a:t>ER is often positive in both and is not useful</a:t>
            </a:r>
            <a:r>
              <a:rPr lang="en-US" sz="3200" b="1" dirty="0"/>
              <a:t>.</a:t>
            </a:r>
          </a:p>
          <a:p>
            <a:pPr marL="0" indent="0">
              <a:buNone/>
            </a:pPr>
            <a:r>
              <a:rPr lang="en-US" sz="3200" b="1" dirty="0">
                <a:solidFill>
                  <a:srgbClr val="0070C0"/>
                </a:solidFill>
              </a:rPr>
              <a:t>PAX8 useful gynecologic marker.</a:t>
            </a:r>
          </a:p>
          <a:p>
            <a:pPr marL="0" indent="0">
              <a:buNone/>
            </a:pPr>
            <a:r>
              <a:rPr lang="en-US" sz="3200" b="1" dirty="0">
                <a:solidFill>
                  <a:srgbClr val="0070C0"/>
                </a:solidFill>
              </a:rPr>
              <a:t>WT-1 stains ovarian carcinomas</a:t>
            </a:r>
            <a:r>
              <a:rPr lang="en-US" sz="3200" b="1" dirty="0"/>
              <a:t>, but also 1–8% of breast cancers .</a:t>
            </a:r>
          </a:p>
          <a:p>
            <a:pPr marL="0" indent="0">
              <a:buNone/>
            </a:pPr>
            <a:r>
              <a:rPr lang="en-US" sz="3200" b="1" dirty="0" err="1">
                <a:solidFill>
                  <a:srgbClr val="0070C0"/>
                </a:solidFill>
              </a:rPr>
              <a:t>Mammaglobin</a:t>
            </a:r>
            <a:r>
              <a:rPr lang="en-US" sz="3200" b="1" dirty="0">
                <a:solidFill>
                  <a:srgbClr val="0070C0"/>
                </a:solidFill>
              </a:rPr>
              <a:t> positive in up to 40% of endometrial and ovarian carcinomas</a:t>
            </a:r>
            <a:r>
              <a:rPr lang="en-US" sz="3200" b="1" dirty="0"/>
              <a:t>, mandating caution ; smaller proportions stain with GCDFP-15 (5–10%) .</a:t>
            </a:r>
          </a:p>
          <a:p>
            <a:pPr marL="0" indent="0">
              <a:buNone/>
            </a:pPr>
            <a:r>
              <a:rPr lang="en-US" sz="3200" b="1" dirty="0"/>
              <a:t>Gynecologic carcinoma commonly CK7+ (non-discriminator).</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652426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674" y="365125"/>
            <a:ext cx="9573126" cy="80043"/>
          </a:xfrm>
        </p:spPr>
        <p:txBody>
          <a:bodyPr>
            <a:normAutofit fontScale="90000"/>
          </a:bodyPr>
          <a:lstStyle/>
          <a:p>
            <a:endParaRPr lang="en-US" dirty="0"/>
          </a:p>
        </p:txBody>
      </p:sp>
      <p:sp>
        <p:nvSpPr>
          <p:cNvPr id="3" name="Content Placeholder 2"/>
          <p:cNvSpPr>
            <a:spLocks noGrp="1"/>
          </p:cNvSpPr>
          <p:nvPr>
            <p:ph idx="1"/>
          </p:nvPr>
        </p:nvSpPr>
        <p:spPr>
          <a:xfrm>
            <a:off x="838200" y="445168"/>
            <a:ext cx="10515600" cy="5731795"/>
          </a:xfrm>
        </p:spPr>
        <p:txBody>
          <a:bodyPr>
            <a:normAutofit/>
          </a:bodyPr>
          <a:lstStyle/>
          <a:p>
            <a:pPr marL="0" indent="0">
              <a:buNone/>
            </a:pPr>
            <a:r>
              <a:rPr lang="en-US" sz="3200" b="1" dirty="0" err="1" smtClean="0">
                <a:solidFill>
                  <a:srgbClr val="FF0000"/>
                </a:solidFill>
              </a:rPr>
              <a:t>Urothelial</a:t>
            </a:r>
            <a:r>
              <a:rPr lang="en-US" sz="3200" b="1" dirty="0">
                <a:solidFill>
                  <a:srgbClr val="FF0000"/>
                </a:solidFill>
              </a:rPr>
              <a:t>: </a:t>
            </a:r>
            <a:endParaRPr lang="en-US" sz="3200" b="1" dirty="0" smtClean="0">
              <a:solidFill>
                <a:srgbClr val="FF0000"/>
              </a:solidFill>
            </a:endParaRPr>
          </a:p>
          <a:p>
            <a:pPr marL="0" indent="0">
              <a:buNone/>
            </a:pPr>
            <a:r>
              <a:rPr lang="en-US" sz="3200" b="1" dirty="0" smtClean="0"/>
              <a:t>metastatic </a:t>
            </a:r>
            <a:r>
              <a:rPr lang="en-US" sz="3200" b="1" dirty="0"/>
              <a:t>lobular carcinoma must be distinguished</a:t>
            </a:r>
          </a:p>
          <a:p>
            <a:pPr marL="0" indent="0">
              <a:buNone/>
            </a:pPr>
            <a:r>
              <a:rPr lang="en-US" sz="3200" b="1" dirty="0"/>
              <a:t>from </a:t>
            </a:r>
            <a:r>
              <a:rPr lang="en-US" sz="3200" b="1" dirty="0" err="1"/>
              <a:t>plasmacytoid</a:t>
            </a:r>
            <a:r>
              <a:rPr lang="en-US" sz="3200" b="1" dirty="0"/>
              <a:t> or signet ring </a:t>
            </a:r>
            <a:r>
              <a:rPr lang="en-US" sz="3200" b="1" dirty="0" err="1"/>
              <a:t>urothelial</a:t>
            </a:r>
            <a:r>
              <a:rPr lang="en-US" sz="3200" b="1" dirty="0"/>
              <a:t> </a:t>
            </a:r>
            <a:r>
              <a:rPr lang="en-US" sz="3200" b="1" dirty="0" smtClean="0"/>
              <a:t>carcinomas</a:t>
            </a:r>
          </a:p>
          <a:p>
            <a:pPr marL="0" indent="0">
              <a:buNone/>
            </a:pPr>
            <a:r>
              <a:rPr lang="en-US" sz="3200" b="1" dirty="0" smtClean="0">
                <a:solidFill>
                  <a:srgbClr val="0070C0"/>
                </a:solidFill>
              </a:rPr>
              <a:t> </a:t>
            </a:r>
            <a:r>
              <a:rPr lang="en-US" sz="3200" b="1" dirty="0">
                <a:solidFill>
                  <a:srgbClr val="0070C0"/>
                </a:solidFill>
              </a:rPr>
              <a:t>GATA3 is frequently positive in </a:t>
            </a:r>
            <a:r>
              <a:rPr lang="en-US" sz="3200" b="1" dirty="0" err="1">
                <a:solidFill>
                  <a:srgbClr val="0070C0"/>
                </a:solidFill>
              </a:rPr>
              <a:t>urothelial</a:t>
            </a:r>
            <a:r>
              <a:rPr lang="en-US" sz="3200" b="1" dirty="0">
                <a:solidFill>
                  <a:srgbClr val="0070C0"/>
                </a:solidFill>
              </a:rPr>
              <a:t> carcinomas</a:t>
            </a:r>
          </a:p>
          <a:p>
            <a:pPr marL="0" indent="0">
              <a:buNone/>
            </a:pPr>
            <a:r>
              <a:rPr lang="en-US" sz="3200" b="1" dirty="0"/>
              <a:t>and </a:t>
            </a:r>
            <a:r>
              <a:rPr lang="en-US" sz="3200" b="1" dirty="0">
                <a:solidFill>
                  <a:srgbClr val="FF0000"/>
                </a:solidFill>
              </a:rPr>
              <a:t>is not useful </a:t>
            </a:r>
            <a:r>
              <a:rPr lang="en-US" sz="3200" b="1" dirty="0"/>
              <a:t>in this differential, including signet</a:t>
            </a:r>
          </a:p>
          <a:p>
            <a:pPr marL="0" indent="0">
              <a:buNone/>
            </a:pPr>
            <a:r>
              <a:rPr lang="en-US" sz="3200" b="1" dirty="0"/>
              <a:t>ring and </a:t>
            </a:r>
            <a:r>
              <a:rPr lang="en-US" sz="3200" b="1" dirty="0" err="1"/>
              <a:t>plasmacytoid</a:t>
            </a:r>
            <a:r>
              <a:rPr lang="en-US" sz="3200" b="1" dirty="0"/>
              <a:t> variants </a:t>
            </a:r>
            <a:r>
              <a:rPr lang="en-US" sz="3200" b="1" dirty="0" smtClean="0"/>
              <a:t>.</a:t>
            </a:r>
            <a:endParaRPr lang="en-US" sz="3200" b="1" dirty="0"/>
          </a:p>
          <a:p>
            <a:pPr marL="0" indent="0">
              <a:buNone/>
            </a:pPr>
            <a:r>
              <a:rPr lang="en-US" sz="3200" b="1" dirty="0" smtClean="0">
                <a:solidFill>
                  <a:srgbClr val="FF0000"/>
                </a:solidFill>
              </a:rPr>
              <a:t>GATA3 </a:t>
            </a:r>
            <a:r>
              <a:rPr lang="en-US" sz="3200" b="1" dirty="0">
                <a:solidFill>
                  <a:srgbClr val="FF0000"/>
                </a:solidFill>
              </a:rPr>
              <a:t>also stains </a:t>
            </a:r>
            <a:r>
              <a:rPr lang="en-US" sz="3200" b="1" dirty="0" err="1">
                <a:solidFill>
                  <a:srgbClr val="FF0000"/>
                </a:solidFill>
              </a:rPr>
              <a:t>paraganglia</a:t>
            </a:r>
            <a:r>
              <a:rPr lang="en-US" sz="3200" b="1" dirty="0">
                <a:solidFill>
                  <a:srgbClr val="FF0000"/>
                </a:solidFill>
              </a:rPr>
              <a:t> </a:t>
            </a:r>
            <a:r>
              <a:rPr lang="en-US" dirty="0" smtClean="0">
                <a:solidFill>
                  <a:srgbClr val="FF0000"/>
                </a:solidFill>
              </a:rPr>
              <a:t>.</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42083860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578" y="365125"/>
            <a:ext cx="9609221" cy="260517"/>
          </a:xfrm>
        </p:spPr>
        <p:txBody>
          <a:bodyPr>
            <a:normAutofit fontScale="90000"/>
          </a:bodyPr>
          <a:lstStyle/>
          <a:p>
            <a:endParaRPr lang="en-US" dirty="0"/>
          </a:p>
        </p:txBody>
      </p:sp>
      <p:sp>
        <p:nvSpPr>
          <p:cNvPr id="3" name="Content Placeholder 2"/>
          <p:cNvSpPr>
            <a:spLocks noGrp="1"/>
          </p:cNvSpPr>
          <p:nvPr>
            <p:ph idx="1"/>
          </p:nvPr>
        </p:nvSpPr>
        <p:spPr>
          <a:xfrm>
            <a:off x="838200" y="1299411"/>
            <a:ext cx="10515600" cy="4877552"/>
          </a:xfrm>
        </p:spPr>
        <p:txBody>
          <a:bodyPr/>
          <a:lstStyle/>
          <a:p>
            <a:pPr marL="0" indent="0">
              <a:buNone/>
            </a:pPr>
            <a:r>
              <a:rPr lang="en-US" sz="3200" b="1" dirty="0">
                <a:solidFill>
                  <a:srgbClr val="FF0000"/>
                </a:solidFill>
              </a:rPr>
              <a:t>Bone marrow:</a:t>
            </a:r>
          </a:p>
          <a:p>
            <a:pPr marL="0" indent="0">
              <a:buNone/>
            </a:pPr>
            <a:r>
              <a:rPr lang="en-US" sz="3200" b="1" dirty="0"/>
              <a:t>Obvious tumor infiltrate replacing marrow elements. Lobular carcinoma with</a:t>
            </a:r>
          </a:p>
          <a:p>
            <a:pPr marL="0" indent="0">
              <a:buNone/>
            </a:pPr>
            <a:r>
              <a:rPr lang="en-US" sz="3200" b="1" dirty="0" err="1"/>
              <a:t>mucin</a:t>
            </a:r>
            <a:r>
              <a:rPr lang="en-US" sz="3200" b="1" dirty="0"/>
              <a:t> vacuoles with nearby osteoclasts .</a:t>
            </a:r>
          </a:p>
          <a:p>
            <a:pPr marL="0" indent="0">
              <a:buNone/>
            </a:pPr>
            <a:r>
              <a:rPr lang="en-US" sz="3200" b="1" dirty="0">
                <a:solidFill>
                  <a:srgbClr val="0070C0"/>
                </a:solidFill>
              </a:rPr>
              <a:t>Keratin</a:t>
            </a:r>
            <a:r>
              <a:rPr lang="en-US" sz="3200" b="1" dirty="0"/>
              <a:t> staining is useful.</a:t>
            </a:r>
          </a:p>
          <a:p>
            <a:pPr marL="0" indent="0">
              <a:buNone/>
            </a:pPr>
            <a:r>
              <a:rPr lang="en-US" sz="3200" b="1" dirty="0"/>
              <a:t>Sometimes the carcinoma can only be appreciated with keratin stains.</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466965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620" y="365125"/>
            <a:ext cx="10355179" cy="212391"/>
          </a:xfrm>
        </p:spPr>
        <p:txBody>
          <a:bodyPr>
            <a:normAutofit fontScale="90000"/>
          </a:bodyPr>
          <a:lstStyle/>
          <a:p>
            <a:endParaRPr lang="en-US" dirty="0"/>
          </a:p>
        </p:txBody>
      </p:sp>
      <p:sp>
        <p:nvSpPr>
          <p:cNvPr id="3" name="Content Placeholder 2"/>
          <p:cNvSpPr>
            <a:spLocks noGrp="1"/>
          </p:cNvSpPr>
          <p:nvPr>
            <p:ph idx="1"/>
          </p:nvPr>
        </p:nvSpPr>
        <p:spPr>
          <a:xfrm>
            <a:off x="838200" y="1070811"/>
            <a:ext cx="10515600" cy="5106152"/>
          </a:xfrm>
        </p:spPr>
        <p:txBody>
          <a:bodyPr/>
          <a:lstStyle/>
          <a:p>
            <a:pPr marL="0" indent="0">
              <a:buNone/>
            </a:pPr>
            <a:r>
              <a:rPr lang="en-US" sz="3200" b="1" dirty="0" smtClean="0"/>
              <a:t>Isolated tumor </a:t>
            </a:r>
            <a:r>
              <a:rPr lang="en-US" sz="3200" b="1" dirty="0"/>
              <a:t>cells have minimal clinically significance </a:t>
            </a:r>
            <a:r>
              <a:rPr lang="en-US" sz="3200" b="1" dirty="0" smtClean="0"/>
              <a:t>currently.</a:t>
            </a:r>
            <a:endParaRPr lang="en-US" sz="3200" b="1" dirty="0"/>
          </a:p>
          <a:p>
            <a:pPr marL="0" indent="0">
              <a:buNone/>
            </a:pPr>
            <a:r>
              <a:rPr lang="en-US" sz="3200" b="1" dirty="0"/>
              <a:t>Therefore, the routine use of immunohistochemistry to detect isolated tumor cells is not recommended.</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992071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042" y="0"/>
            <a:ext cx="11285621" cy="6617368"/>
          </a:xfrm>
          <a:prstGeom prst="rect">
            <a:avLst/>
          </a:prstGeom>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33311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 y="0"/>
            <a:ext cx="12191998" cy="6858000"/>
          </a:xfrm>
          <a:prstGeom prst="rect">
            <a:avLst/>
          </a:prstGeom>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4479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094" y="365125"/>
            <a:ext cx="10174705" cy="308643"/>
          </a:xfrm>
        </p:spPr>
        <p:txBody>
          <a:bodyPr>
            <a:normAutofit fontScale="90000"/>
          </a:bodyPr>
          <a:lstStyle/>
          <a:p>
            <a:endParaRPr lang="en-US" dirty="0"/>
          </a:p>
        </p:txBody>
      </p:sp>
      <p:sp>
        <p:nvSpPr>
          <p:cNvPr id="3" name="Content Placeholder 2"/>
          <p:cNvSpPr>
            <a:spLocks noGrp="1"/>
          </p:cNvSpPr>
          <p:nvPr>
            <p:ph idx="1"/>
          </p:nvPr>
        </p:nvSpPr>
        <p:spPr>
          <a:xfrm>
            <a:off x="838200" y="938463"/>
            <a:ext cx="10515600" cy="5238500"/>
          </a:xfrm>
        </p:spPr>
        <p:txBody>
          <a:bodyPr>
            <a:normAutofit/>
          </a:bodyPr>
          <a:lstStyle/>
          <a:p>
            <a:pPr marL="0" indent="0">
              <a:buNone/>
            </a:pPr>
            <a:r>
              <a:rPr lang="en-US" sz="3200" b="1" dirty="0" err="1" smtClean="0"/>
              <a:t>Lympatic</a:t>
            </a:r>
            <a:r>
              <a:rPr lang="en-US" sz="3200" b="1" dirty="0" smtClean="0"/>
              <a:t> involvement:</a:t>
            </a:r>
          </a:p>
          <a:p>
            <a:pPr marL="0" indent="0">
              <a:buNone/>
            </a:pPr>
            <a:r>
              <a:rPr lang="en-US" sz="3200" b="1" dirty="0" smtClean="0">
                <a:solidFill>
                  <a:srgbClr val="0070C0"/>
                </a:solidFill>
              </a:rPr>
              <a:t>PN0i </a:t>
            </a:r>
            <a:r>
              <a:rPr lang="en-US" sz="3200" b="1" dirty="0">
                <a:solidFill>
                  <a:srgbClr val="FF0000"/>
                </a:solidFill>
              </a:rPr>
              <a:t>:- &lt;0.2mm metastases (single cells or isolated </a:t>
            </a:r>
            <a:r>
              <a:rPr lang="en-US" sz="3200" b="1" dirty="0" err="1">
                <a:solidFill>
                  <a:srgbClr val="FF0000"/>
                </a:solidFill>
              </a:rPr>
              <a:t>tumour</a:t>
            </a:r>
            <a:r>
              <a:rPr lang="en-US" sz="3200" b="1" dirty="0">
                <a:solidFill>
                  <a:srgbClr val="FF0000"/>
                </a:solidFill>
              </a:rPr>
              <a:t> cell clusters</a:t>
            </a:r>
            <a:r>
              <a:rPr lang="en-US" sz="3200" b="1" dirty="0" smtClean="0">
                <a:solidFill>
                  <a:srgbClr val="FF0000"/>
                </a:solidFill>
              </a:rPr>
              <a:t>)</a:t>
            </a:r>
            <a:r>
              <a:rPr lang="en-US" sz="3200" b="1" dirty="0">
                <a:solidFill>
                  <a:srgbClr val="FF0000"/>
                </a:solidFill>
              </a:rPr>
              <a:t> </a:t>
            </a:r>
            <a:endParaRPr lang="en-US" sz="3200" b="1" dirty="0" smtClean="0">
              <a:solidFill>
                <a:srgbClr val="FF0000"/>
              </a:solidFill>
            </a:endParaRPr>
          </a:p>
          <a:p>
            <a:pPr marL="0" indent="0">
              <a:buNone/>
            </a:pPr>
            <a:r>
              <a:rPr lang="en-US" sz="3200" b="1" dirty="0" smtClean="0">
                <a:solidFill>
                  <a:srgbClr val="0070C0"/>
                </a:solidFill>
              </a:rPr>
              <a:t>Isolated </a:t>
            </a:r>
            <a:r>
              <a:rPr lang="en-US" sz="3200" b="1" dirty="0" err="1">
                <a:solidFill>
                  <a:srgbClr val="0070C0"/>
                </a:solidFill>
              </a:rPr>
              <a:t>tumour</a:t>
            </a:r>
            <a:r>
              <a:rPr lang="en-US" sz="3200" b="1" dirty="0">
                <a:solidFill>
                  <a:srgbClr val="0070C0"/>
                </a:solidFill>
              </a:rPr>
              <a:t> cells (ITCs)</a:t>
            </a:r>
            <a:r>
              <a:rPr lang="en-US" sz="3200" dirty="0"/>
              <a:t> </a:t>
            </a:r>
            <a:endParaRPr lang="en-US" sz="3200" dirty="0" smtClean="0"/>
          </a:p>
          <a:p>
            <a:pPr marL="0" indent="0">
              <a:buNone/>
            </a:pPr>
            <a:r>
              <a:rPr lang="en-US" sz="3200" b="1" dirty="0" smtClean="0"/>
              <a:t>Are </a:t>
            </a:r>
            <a:r>
              <a:rPr lang="en-US" sz="3200" b="1" dirty="0"/>
              <a:t>small clusters of cancer cells less than 0.2 mm across, or a single </a:t>
            </a:r>
            <a:r>
              <a:rPr lang="en-US" sz="3200" b="1" dirty="0" err="1"/>
              <a:t>tumour</a:t>
            </a:r>
            <a:r>
              <a:rPr lang="en-US" sz="3200" b="1" dirty="0"/>
              <a:t> cell, or a cluster of fewer than 200 cells in one area of a lymph node</a:t>
            </a:r>
            <a:r>
              <a:rPr lang="en-US" sz="3200" b="1" dirty="0">
                <a:solidFill>
                  <a:srgbClr val="FF0000"/>
                </a:solidFill>
              </a:rPr>
              <a:t>. Lymph nodes containing only isolated </a:t>
            </a:r>
            <a:r>
              <a:rPr lang="en-US" sz="3200" b="1" dirty="0" err="1">
                <a:solidFill>
                  <a:srgbClr val="FF0000"/>
                </a:solidFill>
              </a:rPr>
              <a:t>tumour</a:t>
            </a:r>
            <a:r>
              <a:rPr lang="en-US" sz="3200" b="1" dirty="0">
                <a:solidFill>
                  <a:srgbClr val="FF0000"/>
                </a:solidFill>
              </a:rPr>
              <a:t> cells are not counted as positive lymph nodes</a:t>
            </a:r>
            <a:br>
              <a:rPr lang="en-US" sz="3200" b="1" dirty="0">
                <a:solidFill>
                  <a:srgbClr val="FF0000"/>
                </a:solidFill>
              </a:rPr>
            </a:br>
            <a:endParaRPr lang="en-US" sz="3200" b="1"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933234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16" y="365126"/>
            <a:ext cx="10319084" cy="224422"/>
          </a:xfrm>
        </p:spPr>
        <p:txBody>
          <a:bodyPr>
            <a:normAutofit fontScale="90000"/>
          </a:bodyPr>
          <a:lstStyle/>
          <a:p>
            <a:endParaRPr lang="en-US" dirty="0"/>
          </a:p>
        </p:txBody>
      </p:sp>
      <p:sp>
        <p:nvSpPr>
          <p:cNvPr id="3" name="Content Placeholder 2"/>
          <p:cNvSpPr>
            <a:spLocks noGrp="1"/>
          </p:cNvSpPr>
          <p:nvPr>
            <p:ph idx="1"/>
          </p:nvPr>
        </p:nvSpPr>
        <p:spPr>
          <a:xfrm>
            <a:off x="838200" y="818147"/>
            <a:ext cx="10515600" cy="5358816"/>
          </a:xfrm>
        </p:spPr>
        <p:txBody>
          <a:bodyPr/>
          <a:lstStyle/>
          <a:p>
            <a:pPr marL="0" indent="0">
              <a:buNone/>
            </a:pPr>
            <a:r>
              <a:rPr lang="en-US" sz="3200" b="1" dirty="0"/>
              <a:t>pN1mi:- </a:t>
            </a:r>
            <a:r>
              <a:rPr lang="en-US" sz="3200" b="1" dirty="0" err="1"/>
              <a:t>micrometastases</a:t>
            </a:r>
            <a:r>
              <a:rPr lang="en-US" sz="3200" b="1" dirty="0"/>
              <a:t> 0.2-&lt;2mm diameter</a:t>
            </a:r>
          </a:p>
          <a:p>
            <a:pPr marL="0" indent="0">
              <a:buNone/>
            </a:pPr>
            <a:r>
              <a:rPr lang="en-US" sz="3200" b="1" dirty="0">
                <a:solidFill>
                  <a:srgbClr val="0070C0"/>
                </a:solidFill>
              </a:rPr>
              <a:t>pN1mi </a:t>
            </a:r>
            <a:r>
              <a:rPr lang="en-US" sz="3200" b="1" dirty="0"/>
              <a:t>means one or more lymph nodes contain areas of cancer cells called </a:t>
            </a:r>
            <a:r>
              <a:rPr lang="en-US" sz="3200" b="1" dirty="0" err="1"/>
              <a:t>micrometastases</a:t>
            </a:r>
            <a:r>
              <a:rPr lang="en-US" sz="3200" b="1" dirty="0"/>
              <a:t> that are larger than 0.2mm. Or the nodes contain more than 200 cancer cells but are less than 2mm.</a:t>
            </a:r>
            <a:br>
              <a:rPr lang="en-US" sz="3200" b="1" dirty="0"/>
            </a:br>
            <a:r>
              <a:rPr lang="en-US" sz="3200" b="1" dirty="0"/>
              <a:t>pN1a metastases &gt;2mm diameter (1-3 positive nodes).</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042071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365126"/>
            <a:ext cx="10198768" cy="284580"/>
          </a:xfrm>
        </p:spPr>
        <p:txBody>
          <a:bodyPr>
            <a:normAutofit fontScale="90000"/>
          </a:bodyPr>
          <a:lstStyle/>
          <a:p>
            <a:endParaRPr lang="en-US" dirty="0"/>
          </a:p>
        </p:txBody>
      </p:sp>
      <p:sp>
        <p:nvSpPr>
          <p:cNvPr id="3" name="Content Placeholder 2"/>
          <p:cNvSpPr>
            <a:spLocks noGrp="1"/>
          </p:cNvSpPr>
          <p:nvPr>
            <p:ph idx="1"/>
          </p:nvPr>
        </p:nvSpPr>
        <p:spPr>
          <a:xfrm>
            <a:off x="838200" y="806116"/>
            <a:ext cx="10515600" cy="5370847"/>
          </a:xfrm>
        </p:spPr>
        <p:txBody>
          <a:bodyPr>
            <a:normAutofit/>
          </a:bodyPr>
          <a:lstStyle/>
          <a:p>
            <a:pPr marL="0" indent="0">
              <a:buNone/>
            </a:pPr>
            <a:r>
              <a:rPr lang="en-US" b="1" dirty="0" smtClean="0"/>
              <a:t/>
            </a:r>
            <a:br>
              <a:rPr lang="en-US" b="1" dirty="0" smtClean="0"/>
            </a:br>
            <a:r>
              <a:rPr lang="en-US" sz="3200" b="1" dirty="0" smtClean="0"/>
              <a:t>N1b Internal mammary SNL positive not clinically apparent</a:t>
            </a:r>
            <a:br>
              <a:rPr lang="en-US" sz="3200" b="1" dirty="0" smtClean="0"/>
            </a:br>
            <a:r>
              <a:rPr lang="en-US" sz="3200" b="1" dirty="0" smtClean="0"/>
              <a:t>pN1c Internal mammary SNL +</a:t>
            </a:r>
            <a:r>
              <a:rPr lang="en-US" sz="3200" b="1" dirty="0" err="1" smtClean="0"/>
              <a:t>ve</a:t>
            </a:r>
            <a:r>
              <a:rPr lang="en-US" sz="3200" b="1" dirty="0" smtClean="0"/>
              <a:t> (clinically occult) plus 1-3 axillary nodes +</a:t>
            </a:r>
            <a:r>
              <a:rPr lang="en-US" sz="3200" b="1" dirty="0" err="1" smtClean="0"/>
              <a:t>ve</a:t>
            </a:r>
            <a:r>
              <a:rPr lang="en-US" sz="3200" b="1" dirty="0" smtClean="0"/>
              <a:t>.</a:t>
            </a:r>
            <a:br>
              <a:rPr lang="en-US" sz="3200" b="1" dirty="0" smtClean="0"/>
            </a:br>
            <a:r>
              <a:rPr lang="en-US" sz="3200" b="1" dirty="0" smtClean="0"/>
              <a:t>pN2a 4-9 </a:t>
            </a:r>
            <a:r>
              <a:rPr lang="en-US" sz="3200" b="1" dirty="0" err="1" smtClean="0"/>
              <a:t>axillary</a:t>
            </a:r>
            <a:r>
              <a:rPr lang="en-US" sz="3200" b="1" dirty="0" smtClean="0"/>
              <a:t> nodes +</a:t>
            </a:r>
            <a:r>
              <a:rPr lang="en-US" sz="3200" b="1" dirty="0" err="1" smtClean="0"/>
              <a:t>ve</a:t>
            </a:r>
            <a:r>
              <a:rPr lang="en-US" sz="3200" b="1" dirty="0" smtClean="0"/>
              <a:t>.</a:t>
            </a:r>
            <a:br>
              <a:rPr lang="en-US" sz="3200" b="1" dirty="0" smtClean="0"/>
            </a:br>
            <a:r>
              <a:rPr lang="en-US" sz="3200" b="1" dirty="0" smtClean="0"/>
              <a:t>pN2b Internal mammary nodes +</a:t>
            </a:r>
            <a:r>
              <a:rPr lang="en-US" sz="3200" b="1" dirty="0" err="1" smtClean="0"/>
              <a:t>ve</a:t>
            </a:r>
            <a:r>
              <a:rPr lang="en-US" sz="3200" b="1" dirty="0" smtClean="0"/>
              <a:t> on micro and clinically.</a:t>
            </a:r>
            <a:br>
              <a:rPr lang="en-US" sz="3200" b="1" dirty="0" smtClean="0"/>
            </a:br>
            <a:r>
              <a:rPr lang="en-US" sz="3200" b="1" dirty="0" smtClean="0"/>
              <a:t>pN3a &gt;10 </a:t>
            </a:r>
            <a:r>
              <a:rPr lang="en-US" sz="3200" b="1" dirty="0" err="1" smtClean="0"/>
              <a:t>axillary</a:t>
            </a:r>
            <a:r>
              <a:rPr lang="en-US" sz="3200" b="1" dirty="0" smtClean="0"/>
              <a:t> nodes +</a:t>
            </a:r>
            <a:r>
              <a:rPr lang="en-US" sz="3200" b="1" dirty="0" err="1" smtClean="0"/>
              <a:t>ve</a:t>
            </a:r>
            <a:r>
              <a:rPr lang="en-US" sz="3200" b="1" dirty="0" smtClean="0"/>
              <a:t> or </a:t>
            </a:r>
            <a:r>
              <a:rPr lang="en-US" sz="3200" b="1" dirty="0" err="1" smtClean="0"/>
              <a:t>infraclavicular</a:t>
            </a:r>
            <a:r>
              <a:rPr lang="en-US" sz="3200" b="1" dirty="0" smtClean="0"/>
              <a:t> nodes +</a:t>
            </a:r>
            <a:r>
              <a:rPr lang="en-US" sz="3200" b="1" dirty="0" err="1" smtClean="0"/>
              <a:t>ve</a:t>
            </a:r>
            <a:r>
              <a:rPr lang="en-US" sz="3200" b="1" dirty="0" smtClean="0"/>
              <a:t/>
            </a:r>
            <a:br>
              <a:rPr lang="en-US" sz="3200" b="1" dirty="0" smtClean="0"/>
            </a:br>
            <a:r>
              <a:rPr lang="en-US" sz="3200" b="1" dirty="0" smtClean="0"/>
              <a:t>pN3b complicated</a:t>
            </a:r>
            <a:br>
              <a:rPr lang="en-US" sz="3200" b="1" dirty="0" smtClean="0"/>
            </a:br>
            <a:r>
              <a:rPr lang="en-US" sz="3200" b="1" dirty="0" smtClean="0"/>
              <a:t>pN3c </a:t>
            </a:r>
            <a:r>
              <a:rPr lang="en-US" sz="3200" b="1" dirty="0" err="1" smtClean="0"/>
              <a:t>Supraclavicular</a:t>
            </a:r>
            <a:r>
              <a:rPr lang="en-US" sz="3200" b="1" dirty="0" smtClean="0"/>
              <a:t> node +</a:t>
            </a:r>
            <a:r>
              <a:rPr lang="en-US" sz="3200" b="1" dirty="0" err="1" smtClean="0"/>
              <a:t>ve</a:t>
            </a:r>
            <a:endParaRPr lang="en-US" sz="3200" b="1" dirty="0" smtClean="0"/>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1573639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462" y="365125"/>
            <a:ext cx="10415337" cy="440991"/>
          </a:xfrm>
        </p:spPr>
        <p:txBody>
          <a:bodyPr>
            <a:normAutofit fontScale="90000"/>
          </a:bodyPr>
          <a:lstStyle/>
          <a:p>
            <a:endParaRPr lang="en-US" dirty="0"/>
          </a:p>
        </p:txBody>
      </p:sp>
      <p:sp>
        <p:nvSpPr>
          <p:cNvPr id="3" name="Content Placeholder 2"/>
          <p:cNvSpPr>
            <a:spLocks noGrp="1"/>
          </p:cNvSpPr>
          <p:nvPr>
            <p:ph idx="1"/>
          </p:nvPr>
        </p:nvSpPr>
        <p:spPr>
          <a:xfrm>
            <a:off x="838200" y="1094874"/>
            <a:ext cx="10515600" cy="5082089"/>
          </a:xfrm>
        </p:spPr>
        <p:txBody>
          <a:bodyPr/>
          <a:lstStyle/>
          <a:p>
            <a:pPr marL="0" indent="0">
              <a:buNone/>
            </a:pPr>
            <a:r>
              <a:rPr lang="en-US" dirty="0"/>
              <a:t/>
            </a:r>
            <a:br>
              <a:rPr lang="en-US" dirty="0"/>
            </a:br>
            <a:r>
              <a:rPr lang="en-US" b="1" dirty="0" err="1" smtClean="0">
                <a:solidFill>
                  <a:srgbClr val="000000"/>
                </a:solidFill>
                <a:latin typeface="Arial" panose="020B0604020202020204" pitchFamily="34" charset="0"/>
                <a:cs typeface="Arial" panose="020B0604020202020204" pitchFamily="34" charset="0"/>
              </a:rPr>
              <a:t>Ipsilateral</a:t>
            </a:r>
            <a:r>
              <a:rPr lang="en-US" b="1" dirty="0" smtClean="0">
                <a:solidFill>
                  <a:srgbClr val="000000"/>
                </a:solidFill>
                <a:latin typeface="Arial" panose="020B0604020202020204" pitchFamily="34" charset="0"/>
                <a:cs typeface="Arial" panose="020B0604020202020204" pitchFamily="34" charset="0"/>
              </a:rPr>
              <a:t> axillary</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ntermammary</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Intrenal</a:t>
            </a:r>
            <a:r>
              <a:rPr lang="en-US" b="1" dirty="0">
                <a:solidFill>
                  <a:srgbClr val="000000"/>
                </a:solidFill>
                <a:latin typeface="Arial" panose="020B0604020202020204" pitchFamily="34" charset="0"/>
                <a:cs typeface="Arial" panose="020B0604020202020204" pitchFamily="34" charset="0"/>
              </a:rPr>
              <a:t> mammary and supraclavicular lymph nodes are considered regional nodes, not distant and are part of pathologic nodal staging of the primary tumor (</a:t>
            </a:r>
            <a:r>
              <a:rPr lang="en-US" b="1" dirty="0" err="1">
                <a:solidFill>
                  <a:srgbClr val="000000"/>
                </a:solidFill>
                <a:latin typeface="Arial" panose="020B0604020202020204" pitchFamily="34" charset="0"/>
                <a:cs typeface="Arial" panose="020B0604020202020204" pitchFamily="34" charset="0"/>
              </a:rPr>
              <a:t>pN</a:t>
            </a:r>
            <a:r>
              <a:rPr lang="en-US" b="1" dirty="0" smtClean="0">
                <a:solidFill>
                  <a:srgbClr val="000000"/>
                </a:solidFill>
                <a:latin typeface="Arial" panose="020B0604020202020204" pitchFamily="34" charset="0"/>
                <a:cs typeface="Arial" panose="020B0604020202020204" pitchFamily="34" charset="0"/>
              </a:rPr>
              <a:t>). </a:t>
            </a:r>
          </a:p>
          <a:p>
            <a:pPr marL="0" indent="0">
              <a:buNone/>
            </a:pPr>
            <a:endParaRPr lang="en-US" b="1" dirty="0" smtClean="0">
              <a:solidFill>
                <a:srgbClr val="000000"/>
              </a:solidFill>
              <a:latin typeface="Arial" panose="020B0604020202020204" pitchFamily="34" charset="0"/>
              <a:cs typeface="Arial" panose="020B0604020202020204" pitchFamily="34" charset="0"/>
            </a:endParaRPr>
          </a:p>
          <a:p>
            <a:pPr marL="0" indent="0">
              <a:buNone/>
            </a:pPr>
            <a:r>
              <a:rPr lang="en-US" b="1" dirty="0" smtClean="0">
                <a:solidFill>
                  <a:srgbClr val="FF0000"/>
                </a:solidFill>
                <a:latin typeface="Arial" panose="020B0604020202020204" pitchFamily="34" charset="0"/>
                <a:cs typeface="Arial" panose="020B0604020202020204" pitchFamily="34" charset="0"/>
              </a:rPr>
              <a:t>Cervical</a:t>
            </a:r>
            <a:r>
              <a:rPr lang="en-US" b="1" dirty="0">
                <a:solidFill>
                  <a:srgbClr val="00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contralateral internal mammary </a:t>
            </a:r>
            <a:r>
              <a:rPr lang="en-US" b="1" dirty="0">
                <a:solidFill>
                  <a:srgbClr val="000000"/>
                </a:solidFill>
                <a:latin typeface="Arial" panose="020B0604020202020204" pitchFamily="34" charset="0"/>
                <a:cs typeface="Arial" panose="020B0604020202020204" pitchFamily="34" charset="0"/>
              </a:rPr>
              <a:t>and </a:t>
            </a:r>
            <a:r>
              <a:rPr lang="en-US" b="1" dirty="0">
                <a:solidFill>
                  <a:srgbClr val="FF0000"/>
                </a:solidFill>
                <a:latin typeface="Arial" panose="020B0604020202020204" pitchFamily="34" charset="0"/>
                <a:cs typeface="Arial" panose="020B0604020202020204" pitchFamily="34" charset="0"/>
              </a:rPr>
              <a:t>contralateral axillary</a:t>
            </a:r>
            <a:r>
              <a:rPr lang="en-US" b="1" dirty="0">
                <a:solidFill>
                  <a:srgbClr val="000000"/>
                </a:solidFill>
                <a:latin typeface="Arial" panose="020B0604020202020204" pitchFamily="34" charset="0"/>
                <a:cs typeface="Arial" panose="020B0604020202020204" pitchFamily="34" charset="0"/>
              </a:rPr>
              <a:t> lymph nodes are distant metastases </a:t>
            </a:r>
            <a:r>
              <a:rPr lang="en-US" b="1" dirty="0">
                <a:solidFill>
                  <a:srgbClr val="FF0000"/>
                </a:solidFill>
                <a:latin typeface="Arial" panose="020B0604020202020204" pitchFamily="34" charset="0"/>
                <a:cs typeface="Arial" panose="020B0604020202020204" pitchFamily="34" charset="0"/>
              </a:rPr>
              <a:t>(pM1</a:t>
            </a:r>
            <a:r>
              <a:rPr lang="en-US" b="1" dirty="0" smtClean="0">
                <a:solidFill>
                  <a:srgbClr val="FF0000"/>
                </a:solidFill>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2477605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220" y="365125"/>
            <a:ext cx="10126579" cy="609433"/>
          </a:xfrm>
        </p:spPr>
        <p:txBody>
          <a:bodyPr>
            <a:normAutofit fontScale="90000"/>
          </a:bodyPr>
          <a:lstStyle/>
          <a:p>
            <a:endParaRPr lang="en-US" dirty="0"/>
          </a:p>
        </p:txBody>
      </p:sp>
      <p:sp>
        <p:nvSpPr>
          <p:cNvPr id="3" name="Content Placeholder 2"/>
          <p:cNvSpPr>
            <a:spLocks noGrp="1"/>
          </p:cNvSpPr>
          <p:nvPr>
            <p:ph idx="1"/>
          </p:nvPr>
        </p:nvSpPr>
        <p:spPr>
          <a:xfrm>
            <a:off x="838200" y="1323474"/>
            <a:ext cx="10515600" cy="4853489"/>
          </a:xfrm>
        </p:spPr>
        <p:txBody>
          <a:bodyPr/>
          <a:lstStyle/>
          <a:p>
            <a:pPr marL="0" indent="0">
              <a:buNone/>
            </a:pPr>
            <a:r>
              <a:rPr lang="en-US" sz="3600" b="1" dirty="0"/>
              <a:t>Some of these metastases are already present at the time of diagnosis, and others become manifest clinically months, years, or decades after initial diagnosis and treatment. </a:t>
            </a:r>
          </a:p>
          <a:p>
            <a:endParaRPr lang="en-US" dirty="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148925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32" y="365126"/>
            <a:ext cx="10198768" cy="224421"/>
          </a:xfrm>
        </p:spPr>
        <p:txBody>
          <a:bodyPr>
            <a:normAutofit fontScale="90000"/>
          </a:bodyPr>
          <a:lstStyle/>
          <a:p>
            <a:endParaRPr lang="en-US" dirty="0"/>
          </a:p>
        </p:txBody>
      </p:sp>
      <p:sp>
        <p:nvSpPr>
          <p:cNvPr id="3" name="Content Placeholder 2"/>
          <p:cNvSpPr>
            <a:spLocks noGrp="1"/>
          </p:cNvSpPr>
          <p:nvPr>
            <p:ph idx="1"/>
          </p:nvPr>
        </p:nvSpPr>
        <p:spPr>
          <a:xfrm>
            <a:off x="838200" y="1227220"/>
            <a:ext cx="10515600" cy="5342021"/>
          </a:xfrm>
        </p:spPr>
        <p:txBody>
          <a:bodyPr>
            <a:normAutofit fontScale="85000" lnSpcReduction="20000"/>
          </a:bodyPr>
          <a:lstStyle/>
          <a:p>
            <a:pPr marL="0" indent="0">
              <a:buNone/>
            </a:pPr>
            <a:r>
              <a:rPr lang="en-US" sz="4100" b="1" dirty="0"/>
              <a:t>The two lymph node stations typically involved by </a:t>
            </a:r>
            <a:r>
              <a:rPr lang="en-US" sz="4100" b="1" dirty="0" smtClean="0"/>
              <a:t>metastatic breast </a:t>
            </a:r>
            <a:r>
              <a:rPr lang="en-US" sz="4100" b="1" dirty="0"/>
              <a:t>carcinoma are </a:t>
            </a:r>
            <a:r>
              <a:rPr lang="en-US" sz="4100" b="1" dirty="0" smtClean="0"/>
              <a:t>:</a:t>
            </a:r>
          </a:p>
          <a:p>
            <a:pPr marL="0" indent="0">
              <a:buNone/>
            </a:pPr>
            <a:endParaRPr lang="en-US" sz="2900" b="1" dirty="0" smtClean="0"/>
          </a:p>
          <a:p>
            <a:pPr marL="0" indent="0">
              <a:buNone/>
            </a:pPr>
            <a:r>
              <a:rPr lang="en-US" sz="4600" b="1" dirty="0" smtClean="0"/>
              <a:t>1/ A</a:t>
            </a:r>
            <a:r>
              <a:rPr lang="en-US" sz="4600" b="1" dirty="0"/>
              <a:t>xilla with the supraclavicular area representing an </a:t>
            </a:r>
            <a:r>
              <a:rPr lang="en-US" sz="4600" b="1" dirty="0" smtClean="0"/>
              <a:t>extension.</a:t>
            </a:r>
          </a:p>
          <a:p>
            <a:pPr marL="0" indent="0">
              <a:buNone/>
            </a:pPr>
            <a:r>
              <a:rPr lang="en-US" sz="4600" b="1" dirty="0" smtClean="0"/>
              <a:t>2/ Internal </a:t>
            </a:r>
            <a:r>
              <a:rPr lang="en-US" sz="4600" b="1" dirty="0"/>
              <a:t>mammary </a:t>
            </a:r>
            <a:r>
              <a:rPr lang="en-US" sz="4600" b="1" dirty="0" smtClean="0"/>
              <a:t>chain</a:t>
            </a:r>
            <a:r>
              <a:rPr lang="en-US" sz="4400" dirty="0"/>
              <a:t> </a:t>
            </a:r>
            <a:r>
              <a:rPr lang="en-US" sz="4400" b="1" dirty="0"/>
              <a:t>which lies at the anterior ends of the </a:t>
            </a:r>
            <a:r>
              <a:rPr lang="en-US" sz="4400" b="1" dirty="0" smtClean="0"/>
              <a:t>intercostal spaces </a:t>
            </a:r>
            <a:r>
              <a:rPr lang="en-US" sz="4400" b="1" dirty="0"/>
              <a:t>by the side of the internal thoracic artery</a:t>
            </a:r>
            <a:r>
              <a:rPr lang="en-US" sz="4400" b="1" dirty="0" smtClean="0"/>
              <a:t>.</a:t>
            </a:r>
            <a:endParaRPr lang="en-US" sz="4600" b="1" dirty="0"/>
          </a:p>
          <a:p>
            <a:pPr marL="0" indent="0">
              <a:buNone/>
            </a:pPr>
            <a:r>
              <a:rPr lang="en-US" sz="4600" b="1" dirty="0" smtClean="0"/>
              <a:t>It </a:t>
            </a:r>
            <a:r>
              <a:rPr lang="en-US" sz="4600" b="1" dirty="0"/>
              <a:t>should be remembered that it is not too unusual also to </a:t>
            </a:r>
            <a:r>
              <a:rPr lang="en-US" sz="4600" b="1" dirty="0" smtClean="0"/>
              <a:t>find lymph </a:t>
            </a:r>
            <a:r>
              <a:rPr lang="en-US" sz="4600" b="1" dirty="0"/>
              <a:t>nodes within the substance of the mammary gland (“</a:t>
            </a:r>
            <a:r>
              <a:rPr lang="en-US" sz="4600" b="1" dirty="0" err="1" smtClean="0"/>
              <a:t>intramammary</a:t>
            </a:r>
            <a:r>
              <a:rPr lang="en-US" sz="4600" b="1" dirty="0" smtClean="0"/>
              <a:t> lymph nodes”).</a:t>
            </a:r>
            <a:r>
              <a:rPr lang="en-US" sz="4600" b="1" dirty="0"/>
              <a:t> </a:t>
            </a:r>
            <a:endParaRPr lang="en-US" sz="4600" b="1" dirty="0" smtClean="0"/>
          </a:p>
        </p:txBody>
      </p:sp>
      <p:sp>
        <p:nvSpPr>
          <p:cNvPr id="4" name="Footer Placeholder 3"/>
          <p:cNvSpPr>
            <a:spLocks noGrp="1"/>
          </p:cNvSpPr>
          <p:nvPr>
            <p:ph type="ftr" sz="quarter" idx="11"/>
          </p:nvPr>
        </p:nvSpPr>
        <p:spPr/>
        <p:txBody>
          <a:bodyPr/>
          <a:lstStyle/>
          <a:p>
            <a:r>
              <a:rPr lang="en-US" smtClean="0"/>
              <a:t>Dr.FAKHRJOU</a:t>
            </a:r>
            <a:endParaRPr lang="en-US"/>
          </a:p>
        </p:txBody>
      </p:sp>
    </p:spTree>
    <p:extLst>
      <p:ext uri="{BB962C8B-B14F-4D97-AF65-F5344CB8AC3E}">
        <p14:creationId xmlns:p14="http://schemas.microsoft.com/office/powerpoint/2010/main" val="3220009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1469</Words>
  <Application>Microsoft Office PowerPoint</Application>
  <PresentationFormat>Custom</PresentationFormat>
  <Paragraphs>170</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HISTOPATHOLOGY of METASTATIC BREAST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Sentinel Lymph node node  Micrometastatic disease</vt:lpstr>
      <vt:lpstr>PowerPoint Presentation</vt:lpstr>
      <vt:lpstr>PowerPoint Presentation</vt:lpstr>
      <vt:lpstr>PowerPoint Presentation</vt:lpstr>
      <vt:lpstr>PowerPoint Presentation</vt:lpstr>
      <vt:lpstr>LIVER METASTASIS</vt:lpstr>
      <vt:lpstr>PowerPoint Presentation</vt:lpstr>
      <vt:lpstr>“Pinker” areas of lymph node may represent nodular or diffuse involvement by metastatic lobular carcinoma. Metastatic cells are slightly larger than the background lymphocytes with slightly more pale or pink cytoplasms. Eosinophilia may also be due to accompanying collagen fibrosis. </vt:lpstr>
      <vt:lpstr>PowerPoint Presentation</vt:lpstr>
      <vt:lpstr>PowerPoint Presentation</vt:lpstr>
      <vt:lpstr>PowerPoint Presentation</vt:lpstr>
      <vt:lpstr>              Metastatic lobular carcinoma</vt:lpstr>
      <vt:lpstr>PowerPoint Presentation</vt:lpstr>
      <vt:lpstr>PowerPoint Presentation</vt:lpstr>
      <vt:lpstr>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“Pinker” areas of lymph node may represent nodular or diffuse involvement by metastatic lobular carcinoma. Metastatic cells are slightly larger than the background lymphocytes with slightly more pale or pink cytoplasms. Eosinophilia may also be due to accompanying collagen fibrosis.</dc:title>
  <dc:creator>Gcc</dc:creator>
  <cp:lastModifiedBy>SANAAT</cp:lastModifiedBy>
  <cp:revision>127</cp:revision>
  <dcterms:created xsi:type="dcterms:W3CDTF">2021-06-06T11:58:34Z</dcterms:created>
  <dcterms:modified xsi:type="dcterms:W3CDTF">2021-06-14T10:33:06Z</dcterms:modified>
</cp:coreProperties>
</file>